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</p:sldIdLst>
  <p:sldSz cx="14630400" cy="8229600"/>
  <p:notesSz cx="8229600" cy="146304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Playfair Display Semi Bold" charset="-52"/>
      <p:regular r:id="rId20"/>
    </p:embeddedFont>
    <p:embeddedFont>
      <p:font typeface="Public Sans" charset="0"/>
      <p:regular r:id="rId21"/>
    </p:embeddedFont>
  </p:embeddedFontLst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80" d="100"/>
          <a:sy n="80" d="100"/>
        </p:scale>
        <p:origin x="-139" y="-1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1.xml" /><Relationship Id="rId16" Type="http://schemas.openxmlformats.org/officeDocument/2006/relationships/font" Target="fonts/font1.fntdata" /><Relationship Id="rId17" Type="http://schemas.openxmlformats.org/officeDocument/2006/relationships/font" Target="fonts/font2.fntdata" /><Relationship Id="rId18" Type="http://schemas.openxmlformats.org/officeDocument/2006/relationships/font" Target="fonts/font3.fntdata" /><Relationship Id="rId19" Type="http://schemas.openxmlformats.org/officeDocument/2006/relationships/font" Target="fonts/font4.fntdata" /><Relationship Id="rId2" Type="http://schemas.openxmlformats.org/officeDocument/2006/relationships/notesMaster" Target="notesMasters/notesMaster1.xml" /><Relationship Id="rId20" Type="http://schemas.openxmlformats.org/officeDocument/2006/relationships/font" Target="fonts/font5.fntdata" /><Relationship Id="rId21" Type="http://schemas.openxmlformats.org/officeDocument/2006/relationships/font" Target="fonts/font6.fntdata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B404D-17E2-403D-9F90-C367BC29B7C9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54C79-D9C4-44BF-BD26-FDAEBBE72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0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6"/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6"/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6"/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6"/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6"/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6"/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6"/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6"/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6"/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6"/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2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jpeg" /><Relationship Id="rId4" Type="http://schemas.openxmlformats.org/officeDocument/2006/relationships/image" Target="../media/image10.svg" /><Relationship Id="rId5" Type="http://schemas.openxmlformats.org/officeDocument/2006/relationships/image" Target="../media/image11.svg" /><Relationship Id="rId6" Type="http://schemas.openxmlformats.org/officeDocument/2006/relationships/image" Target="../media/image12.svg" /><Relationship Id="rId7" Type="http://schemas.openxmlformats.org/officeDocument/2006/relationships/image" Target="../media/image13.svg" /><Relationship Id="rId8" Type="http://schemas.openxmlformats.org/officeDocument/2006/relationships/image" Target="../media/image14.sv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Relationship Id="rId7" Type="http://schemas.openxmlformats.org/officeDocument/2006/relationships/image" Target="../media/image2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0"/>
          <p:cNvSpPr/>
          <p:nvPr/>
        </p:nvSpPr>
        <p:spPr>
          <a:xfrm>
            <a:off x="6280190" y="2864525"/>
            <a:ext cx="567059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5400">
                <a:solidFill>
                  <a:srgbClr val="4B6981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Говори ярко</a:t>
            </a:r>
            <a:r>
              <a:rPr lang="en-US" sz="4450">
                <a:solidFill>
                  <a:srgbClr val="4B6981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!</a:t>
            </a:r>
            <a:endParaRPr lang="en-US" sz="4450"/>
          </a:p>
        </p:txBody>
      </p:sp>
      <p:sp>
        <p:nvSpPr>
          <p:cNvPr id="4" name="Text 1"/>
          <p:cNvSpPr/>
          <p:nvPr/>
        </p:nvSpPr>
        <p:spPr>
          <a:xfrm>
            <a:off x="6280190" y="3913465"/>
            <a:ext cx="7556421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Адаптированная дополнительная общеразвивающая программа по развитию ораторского мастерства и искусства публичных выступлений для детей, подростков и молодёжи с инвалидностью и ограниченными возможностями здоровья</a:t>
            </a:r>
            <a:endParaRPr lang="en-US" sz="2400"/>
          </a:p>
        </p:txBody>
      </p:sp>
      <p:pic>
        <p:nvPicPr>
          <p:cNvPr id="5122" name="Picture 2" descr="C:\Users\Tecno\Downloads\2025-12-18_13-01-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29" y="446365"/>
            <a:ext cx="607369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ecno\Downloads\2025-12-18_12-20-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29" y="4446964"/>
            <a:ext cx="6019657" cy="325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799" y="587373"/>
            <a:ext cx="13166727" cy="740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48043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774502" y="608528"/>
            <a:ext cx="7178278" cy="55316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ru-RU" sz="3450" smtClean="0">
                <a:solidFill>
                  <a:srgbClr val="4B6981"/>
                </a:solidFill>
                <a:latin typeface="Playfair Display Semi Bold" pitchFamily="34" charset="0"/>
              </a:rPr>
              <a:t>ТИРАЖИРОВАНИЕ  и ТРАНСЛЯЦИЯ ОПЫТА</a:t>
            </a:r>
            <a:endParaRPr lang="en-US" sz="3450"/>
          </a:p>
        </p:txBody>
      </p:sp>
      <p:sp>
        <p:nvSpPr>
          <p:cNvPr id="4" name="Text 1"/>
          <p:cNvSpPr/>
          <p:nvPr/>
        </p:nvSpPr>
        <p:spPr>
          <a:xfrm>
            <a:off x="7804309" y="1626275"/>
            <a:ext cx="6059210" cy="5664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4350"/>
              </a:lnSpc>
            </a:pPr>
            <a:r>
              <a:rPr lang="ru-RU">
                <a:solidFill>
                  <a:srgbClr val="4B6981"/>
                </a:solidFill>
                <a:latin typeface="Playfair Display Semi Bold" pitchFamily="34" charset="0"/>
              </a:rPr>
              <a:t>Форум, семинары, педагогический совет</a:t>
            </a:r>
            <a:endParaRPr lang="en-US">
              <a:solidFill>
                <a:srgbClr val="4B6981"/>
              </a:solidFill>
              <a:latin typeface="Playfair Display Semi Bold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538799" y="1626275"/>
            <a:ext cx="22860" cy="566499"/>
          </a:xfrm>
          <a:prstGeom prst="rect">
            <a:avLst/>
          </a:prstGeom>
          <a:solidFill>
            <a:srgbClr val="E1C2C2"/>
          </a:solidFill>
        </p:spPr>
        <p:txBody>
          <a:bodyPr/>
          <a:lstStyle/>
          <a:p/>
        </p:txBody>
      </p:sp>
      <p:sp>
        <p:nvSpPr>
          <p:cNvPr id="6" name="Shape 3"/>
          <p:cNvSpPr/>
          <p:nvPr/>
        </p:nvSpPr>
        <p:spPr>
          <a:xfrm>
            <a:off x="7550229" y="2562583"/>
            <a:ext cx="398264" cy="398264"/>
          </a:xfrm>
          <a:prstGeom prst="roundRect">
            <a:avLst>
              <a:gd name="adj" fmla="val 18670"/>
            </a:avLst>
          </a:prstGeom>
          <a:solidFill>
            <a:srgbClr val="E1C2C2">
              <a:alpha val="50000"/>
            </a:srgbClr>
          </a:solidFill>
          <a:ln w="7620">
            <a:solidFill>
              <a:srgbClr val="C7A8A8"/>
            </a:solidFill>
            <a:prstDash val="solid"/>
          </a:ln>
          <a:effectLst>
            <a:outerShdw dist="16510" dir="2700000" algn="bl" rotWithShape="0">
              <a:srgbClr val="C7A8A8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7" name="Text 4"/>
          <p:cNvSpPr/>
          <p:nvPr/>
        </p:nvSpPr>
        <p:spPr>
          <a:xfrm>
            <a:off x="8113990" y="2452688"/>
            <a:ext cx="2539841" cy="2765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2150"/>
              </a:lnSpc>
            </a:pPr>
            <a:r>
              <a:rPr lang="ru-RU" sz="1700" smtClean="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VIII Межрегиональный</a:t>
            </a:r>
          </a:p>
          <a:p>
            <a:pPr>
              <a:lnSpc>
                <a:spcPts val="2150"/>
              </a:lnSpc>
            </a:pPr>
            <a:r>
              <a:rPr lang="ru-RU" sz="1700" smtClean="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Ерошенковский очный Форум, 2024</a:t>
            </a:r>
            <a:r>
              <a:rPr lang="en-US" sz="1700" smtClean="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</a:t>
            </a:r>
            <a:endParaRPr lang="en-US" sz="1700"/>
          </a:p>
        </p:txBody>
      </p:sp>
      <p:sp>
        <p:nvSpPr>
          <p:cNvPr id="8" name="Text 5"/>
          <p:cNvSpPr/>
          <p:nvPr/>
        </p:nvSpPr>
        <p:spPr>
          <a:xfrm>
            <a:off x="8113990" y="2906197"/>
            <a:ext cx="5749528" cy="84974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endParaRPr lang="en-US" sz="1350"/>
          </a:p>
        </p:txBody>
      </p:sp>
      <p:sp>
        <p:nvSpPr>
          <p:cNvPr id="9" name="Shape 6"/>
          <p:cNvSpPr/>
          <p:nvPr/>
        </p:nvSpPr>
        <p:spPr>
          <a:xfrm>
            <a:off x="7538799" y="3357682"/>
            <a:ext cx="398264" cy="398264"/>
          </a:xfrm>
          <a:prstGeom prst="roundRect">
            <a:avLst>
              <a:gd name="adj" fmla="val 18670"/>
            </a:avLst>
          </a:prstGeom>
          <a:solidFill>
            <a:srgbClr val="CCC4EC">
              <a:alpha val="50000"/>
            </a:srgbClr>
          </a:solidFill>
          <a:ln w="7620">
            <a:solidFill>
              <a:srgbClr val="B2AAD2"/>
            </a:solidFill>
            <a:prstDash val="solid"/>
          </a:ln>
          <a:effectLst>
            <a:outerShdw dist="16510" dir="2700000" algn="bl" rotWithShape="0">
              <a:srgbClr val="B2AAD2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10" name="Text 7"/>
          <p:cNvSpPr/>
          <p:nvPr/>
        </p:nvSpPr>
        <p:spPr>
          <a:xfrm>
            <a:off x="8113990" y="3257550"/>
            <a:ext cx="4003715" cy="11897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2150"/>
              </a:lnSpc>
            </a:pPr>
            <a:r>
              <a:rPr lang="ru-RU" sz="1700" smtClean="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Областной семинар-практикум</a:t>
            </a:r>
          </a:p>
          <a:p>
            <a:pPr>
              <a:lnSpc>
                <a:spcPts val="2150"/>
              </a:lnSpc>
            </a:pPr>
            <a:r>
              <a:rPr lang="ru-RU" sz="1700" smtClean="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</a:t>
            </a:r>
            <a:r>
              <a:rPr lang="ru-RU" sz="17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«Развитие профессиональных компетенций специалистов </a:t>
            </a:r>
            <a:endParaRPr lang="ru-RU" sz="1700" smtClean="0">
              <a:solidFill>
                <a:srgbClr val="6F655D"/>
              </a:solidFill>
              <a:latin typeface="Playfair Display Semi Bold" pitchFamily="34" charset="0"/>
              <a:ea typeface="Playfair Display Semi Bold" pitchFamily="34" charset="-122"/>
              <a:cs typeface="Playfair Display Semi Bold" pitchFamily="34" charset="-120"/>
            </a:endParaRPr>
          </a:p>
          <a:p>
            <a:pPr>
              <a:lnSpc>
                <a:spcPts val="2150"/>
              </a:lnSpc>
            </a:pPr>
            <a:r>
              <a:rPr lang="ru-RU" sz="1700" smtClean="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социальной </a:t>
            </a:r>
            <a:r>
              <a:rPr lang="ru-RU" sz="17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сферы в области работы с </a:t>
            </a:r>
            <a:r>
              <a:rPr lang="ru-RU" sz="1700" smtClean="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семьей»</a:t>
            </a:r>
            <a:endParaRPr lang="en-US" sz="1700"/>
          </a:p>
        </p:txBody>
      </p:sp>
      <p:sp>
        <p:nvSpPr>
          <p:cNvPr id="12" name="Shape 9"/>
          <p:cNvSpPr/>
          <p:nvPr/>
        </p:nvSpPr>
        <p:spPr>
          <a:xfrm>
            <a:off x="7605177" y="4482226"/>
            <a:ext cx="398264" cy="398264"/>
          </a:xfrm>
          <a:prstGeom prst="roundRect">
            <a:avLst>
              <a:gd name="adj" fmla="val 18670"/>
            </a:avLst>
          </a:prstGeom>
          <a:solidFill>
            <a:srgbClr val="B4DAE4">
              <a:alpha val="50000"/>
            </a:srgbClr>
          </a:solidFill>
          <a:ln w="7620">
            <a:solidFill>
              <a:srgbClr val="9AC0CA"/>
            </a:solidFill>
            <a:prstDash val="solid"/>
          </a:ln>
          <a:effectLst>
            <a:outerShdw dist="16510" dir="2700000" algn="bl" rotWithShape="0">
              <a:srgbClr val="9AC0CA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13" name="Text 10"/>
          <p:cNvSpPr/>
          <p:nvPr/>
        </p:nvSpPr>
        <p:spPr>
          <a:xfrm>
            <a:off x="8113991" y="4447341"/>
            <a:ext cx="5749528" cy="143482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2150"/>
              </a:lnSpc>
            </a:pPr>
            <a:r>
              <a:rPr lang="ru-RU" sz="1700" smtClean="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Мастер-класс </a:t>
            </a:r>
            <a:r>
              <a:rPr lang="ru-RU" sz="17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(практикум) </a:t>
            </a:r>
            <a:endParaRPr lang="ru-RU" sz="1700" smtClean="0">
              <a:solidFill>
                <a:srgbClr val="6F655D"/>
              </a:solidFill>
              <a:latin typeface="Playfair Display Semi Bold" pitchFamily="34" charset="0"/>
              <a:ea typeface="Playfair Display Semi Bold" pitchFamily="34" charset="-122"/>
              <a:cs typeface="Playfair Display Semi Bold" pitchFamily="34" charset="-120"/>
            </a:endParaRPr>
          </a:p>
          <a:p>
            <a:pPr>
              <a:lnSpc>
                <a:spcPts val="2150"/>
              </a:lnSpc>
            </a:pPr>
            <a:r>
              <a:rPr lang="ru-RU" sz="1700" smtClean="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по </a:t>
            </a:r>
            <a:r>
              <a:rPr lang="ru-RU" sz="17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развитию профессиональных </a:t>
            </a:r>
            <a:r>
              <a:rPr lang="ru-RU" sz="1700" smtClean="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навыков</a:t>
            </a:r>
          </a:p>
          <a:p>
            <a:pPr>
              <a:lnSpc>
                <a:spcPts val="2150"/>
              </a:lnSpc>
            </a:pPr>
            <a:r>
              <a:rPr lang="ru-RU" sz="1700" smtClean="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 </a:t>
            </a:r>
            <a:r>
              <a:rPr lang="ru-RU" sz="17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педагога в области дикции и ораторского </a:t>
            </a:r>
            <a:endParaRPr lang="ru-RU" sz="1700" smtClean="0">
              <a:solidFill>
                <a:srgbClr val="6F655D"/>
              </a:solidFill>
              <a:latin typeface="Playfair Display Semi Bold" pitchFamily="34" charset="0"/>
              <a:ea typeface="Playfair Display Semi Bold" pitchFamily="34" charset="-122"/>
              <a:cs typeface="Playfair Display Semi Bold" pitchFamily="34" charset="-120"/>
            </a:endParaRPr>
          </a:p>
          <a:p>
            <a:pPr>
              <a:lnSpc>
                <a:spcPts val="2150"/>
              </a:lnSpc>
            </a:pPr>
            <a:r>
              <a:rPr lang="ru-RU" sz="1700" smtClean="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мастерства </a:t>
            </a:r>
            <a:r>
              <a:rPr lang="ru-RU" sz="17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для </a:t>
            </a:r>
            <a:r>
              <a:rPr lang="ru-RU" sz="1700" smtClean="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специалистов</a:t>
            </a:r>
            <a:endParaRPr lang="en-US" sz="1700"/>
          </a:p>
        </p:txBody>
      </p:sp>
      <p:sp>
        <p:nvSpPr>
          <p:cNvPr id="14" name="Text 11"/>
          <p:cNvSpPr/>
          <p:nvPr/>
        </p:nvSpPr>
        <p:spPr>
          <a:xfrm>
            <a:off x="7517368" y="5882165"/>
            <a:ext cx="6346150" cy="74342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150"/>
              </a:lnSpc>
            </a:pPr>
            <a:r>
              <a:rPr lang="ru-RU" sz="17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За 2023 -2025 </a:t>
            </a:r>
            <a:r>
              <a:rPr lang="ru-RU" sz="1700" smtClean="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гг. опубликовано  6 статей в журналах и СМИ</a:t>
            </a:r>
            <a:endParaRPr lang="en-US" sz="1700">
              <a:solidFill>
                <a:srgbClr val="6F655D"/>
              </a:solidFill>
              <a:latin typeface="Playfair Display Semi Bold" pitchFamily="34" charset="0"/>
              <a:ea typeface="Playfair Display Semi Bold" pitchFamily="34" charset="-122"/>
              <a:cs typeface="Playfair Display Semi Bold" pitchFamily="34" charset="-12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774502" y="7172531"/>
            <a:ext cx="13081397" cy="29647"/>
          </a:xfrm>
          <a:prstGeom prst="rect">
            <a:avLst/>
          </a:prstGeom>
          <a:solidFill>
            <a:srgbClr val="6F655D">
              <a:alpha val="50000"/>
            </a:srgbClr>
          </a:solidFill>
        </p:spPr>
        <p:txBody>
          <a:bodyPr/>
          <a:lstStyle/>
          <a:p/>
        </p:txBody>
      </p:sp>
      <p:sp>
        <p:nvSpPr>
          <p:cNvPr id="16" name="Text 13"/>
          <p:cNvSpPr/>
          <p:nvPr/>
        </p:nvSpPr>
        <p:spPr>
          <a:xfrm>
            <a:off x="774502" y="7401163"/>
            <a:ext cx="13081397" cy="28325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b="1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Автор-составитель:</a:t>
            </a:r>
            <a:r>
              <a:rPr lang="en-US" sz="135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 </a:t>
            </a:r>
            <a:r>
              <a:rPr lang="en-US" sz="1350">
                <a:solidFill>
                  <a:srgbClr val="B05B5C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Мацнева Т.А.</a:t>
            </a:r>
            <a:r>
              <a:rPr lang="en-US" sz="135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, социальный педагог</a:t>
            </a:r>
            <a:endParaRPr lang="en-US" sz="1350"/>
          </a:p>
        </p:txBody>
      </p:sp>
      <p:pic>
        <p:nvPicPr>
          <p:cNvPr id="1026" name="Picture 2" descr="C:\Users\Tecno\Downloads\Ej0EFSDUozEPawHILnNIxkdf4v67C3101pXVyBCJiyLQ2pU6-TIDCBMbWQ4kchHEt18S8Ymw5u-Wi6KOi9SvaBY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41" y="1351953"/>
            <a:ext cx="6806009" cy="503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29076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774502" y="608528"/>
            <a:ext cx="7178278" cy="55316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450">
                <a:solidFill>
                  <a:srgbClr val="4B6981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Социальный эффект программы</a:t>
            </a:r>
            <a:endParaRPr lang="en-US" sz="345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74" y="1456253"/>
            <a:ext cx="5059680" cy="50596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804309" y="1626275"/>
            <a:ext cx="6059210" cy="5664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Программа «Говори ярко!» — это мостик от изоляции к активной, полноценной жизни в обществе.</a:t>
            </a:r>
            <a:endParaRPr lang="en-US" sz="1350"/>
          </a:p>
        </p:txBody>
      </p:sp>
      <p:sp>
        <p:nvSpPr>
          <p:cNvPr id="5" name="Shape 2"/>
          <p:cNvSpPr/>
          <p:nvPr/>
        </p:nvSpPr>
        <p:spPr>
          <a:xfrm>
            <a:off x="7538799" y="1626275"/>
            <a:ext cx="22860" cy="566499"/>
          </a:xfrm>
          <a:prstGeom prst="rect">
            <a:avLst/>
          </a:prstGeom>
          <a:solidFill>
            <a:srgbClr val="E1C2C2"/>
          </a:solidFill>
        </p:spPr>
        <p:txBody>
          <a:bodyPr/>
          <a:lstStyle/>
          <a:p/>
        </p:txBody>
      </p:sp>
      <p:sp>
        <p:nvSpPr>
          <p:cNvPr id="6" name="Shape 3"/>
          <p:cNvSpPr/>
          <p:nvPr/>
        </p:nvSpPr>
        <p:spPr>
          <a:xfrm>
            <a:off x="7538799" y="2391847"/>
            <a:ext cx="398264" cy="398264"/>
          </a:xfrm>
          <a:prstGeom prst="roundRect">
            <a:avLst>
              <a:gd name="adj" fmla="val 18670"/>
            </a:avLst>
          </a:prstGeom>
          <a:solidFill>
            <a:srgbClr val="E1C2C2">
              <a:alpha val="50000"/>
            </a:srgbClr>
          </a:solidFill>
          <a:ln w="7620">
            <a:solidFill>
              <a:srgbClr val="C7A8A8"/>
            </a:solidFill>
            <a:prstDash val="solid"/>
          </a:ln>
          <a:effectLst>
            <a:outerShdw dist="16510" dir="2700000" algn="bl" rotWithShape="0">
              <a:srgbClr val="C7A8A8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7" name="Text 4"/>
          <p:cNvSpPr/>
          <p:nvPr/>
        </p:nvSpPr>
        <p:spPr>
          <a:xfrm>
            <a:off x="8113990" y="2452688"/>
            <a:ext cx="2539841" cy="2765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Инструмент для жизни</a:t>
            </a:r>
            <a:endParaRPr lang="en-US" sz="1700"/>
          </a:p>
        </p:txBody>
      </p:sp>
      <p:sp>
        <p:nvSpPr>
          <p:cNvPr id="8" name="Text 5"/>
          <p:cNvSpPr/>
          <p:nvPr/>
        </p:nvSpPr>
        <p:spPr>
          <a:xfrm>
            <a:off x="8113990" y="2906197"/>
            <a:ext cx="5749528" cy="84974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Мы даем не просто навык публичных выступлений, а универсальный инструмент для самореализации в любой сфере жизни</a:t>
            </a:r>
            <a:endParaRPr lang="en-US" sz="1350"/>
          </a:p>
        </p:txBody>
      </p:sp>
      <p:sp>
        <p:nvSpPr>
          <p:cNvPr id="9" name="Shape 6"/>
          <p:cNvSpPr/>
          <p:nvPr/>
        </p:nvSpPr>
        <p:spPr>
          <a:xfrm>
            <a:off x="7538799" y="4109918"/>
            <a:ext cx="398264" cy="398264"/>
          </a:xfrm>
          <a:prstGeom prst="roundRect">
            <a:avLst>
              <a:gd name="adj" fmla="val 18670"/>
            </a:avLst>
          </a:prstGeom>
          <a:solidFill>
            <a:srgbClr val="CCC4EC">
              <a:alpha val="50000"/>
            </a:srgbClr>
          </a:solidFill>
          <a:ln w="7620">
            <a:solidFill>
              <a:srgbClr val="B2AAD2"/>
            </a:solidFill>
            <a:prstDash val="solid"/>
          </a:ln>
          <a:effectLst>
            <a:outerShdw dist="16510" dir="2700000" algn="bl" rotWithShape="0">
              <a:srgbClr val="B2AAD2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10" name="Text 7"/>
          <p:cNvSpPr/>
          <p:nvPr/>
        </p:nvSpPr>
        <p:spPr>
          <a:xfrm>
            <a:off x="8113990" y="4170759"/>
            <a:ext cx="4003715" cy="2765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Профессиональное самоопределение</a:t>
            </a:r>
            <a:endParaRPr lang="en-US" sz="1700"/>
          </a:p>
        </p:txBody>
      </p:sp>
      <p:sp>
        <p:nvSpPr>
          <p:cNvPr id="11" name="Text 8"/>
          <p:cNvSpPr/>
          <p:nvPr/>
        </p:nvSpPr>
        <p:spPr>
          <a:xfrm>
            <a:off x="8113990" y="4624268"/>
            <a:ext cx="5749528" cy="5664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Помогаем участникам раскрыть свои таланты и найти свой путь в профессиональной деятельности</a:t>
            </a:r>
            <a:endParaRPr lang="en-US" sz="1350"/>
          </a:p>
        </p:txBody>
      </p:sp>
      <p:sp>
        <p:nvSpPr>
          <p:cNvPr id="12" name="Shape 9"/>
          <p:cNvSpPr/>
          <p:nvPr/>
        </p:nvSpPr>
        <p:spPr>
          <a:xfrm>
            <a:off x="7538799" y="5544741"/>
            <a:ext cx="398264" cy="398264"/>
          </a:xfrm>
          <a:prstGeom prst="roundRect">
            <a:avLst>
              <a:gd name="adj" fmla="val 18670"/>
            </a:avLst>
          </a:prstGeom>
          <a:solidFill>
            <a:srgbClr val="B4DAE4">
              <a:alpha val="50000"/>
            </a:srgbClr>
          </a:solidFill>
          <a:ln w="7620">
            <a:solidFill>
              <a:srgbClr val="9AC0CA"/>
            </a:solidFill>
            <a:prstDash val="solid"/>
          </a:ln>
          <a:effectLst>
            <a:outerShdw dist="16510" dir="2700000" algn="bl" rotWithShape="0">
              <a:srgbClr val="9AC0CA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13" name="Text 10"/>
          <p:cNvSpPr/>
          <p:nvPr/>
        </p:nvSpPr>
        <p:spPr>
          <a:xfrm>
            <a:off x="8113990" y="5605582"/>
            <a:ext cx="2318028" cy="2765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Реальная интеграция</a:t>
            </a:r>
            <a:endParaRPr lang="en-US" sz="1700"/>
          </a:p>
        </p:txBody>
      </p:sp>
      <p:sp>
        <p:nvSpPr>
          <p:cNvPr id="14" name="Text 11"/>
          <p:cNvSpPr/>
          <p:nvPr/>
        </p:nvSpPr>
        <p:spPr>
          <a:xfrm>
            <a:off x="8113990" y="6059091"/>
            <a:ext cx="5749528" cy="5664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Способствуем подлинной социальной интеграции через развитие коммуникативной компетентности</a:t>
            </a:r>
            <a:endParaRPr lang="en-US" sz="1350"/>
          </a:p>
        </p:txBody>
      </p:sp>
      <p:sp>
        <p:nvSpPr>
          <p:cNvPr id="15" name="Shape 12"/>
          <p:cNvSpPr/>
          <p:nvPr/>
        </p:nvSpPr>
        <p:spPr>
          <a:xfrm>
            <a:off x="774502" y="7172531"/>
            <a:ext cx="13081397" cy="29647"/>
          </a:xfrm>
          <a:prstGeom prst="rect">
            <a:avLst/>
          </a:prstGeom>
          <a:solidFill>
            <a:srgbClr val="6F655D">
              <a:alpha val="50000"/>
            </a:srgbClr>
          </a:solidFill>
        </p:spPr>
        <p:txBody>
          <a:bodyPr/>
          <a:lstStyle/>
          <a:p/>
        </p:txBody>
      </p:sp>
      <p:sp>
        <p:nvSpPr>
          <p:cNvPr id="16" name="Text 13"/>
          <p:cNvSpPr/>
          <p:nvPr/>
        </p:nvSpPr>
        <p:spPr>
          <a:xfrm>
            <a:off x="774502" y="7401163"/>
            <a:ext cx="13081397" cy="28325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b="1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Автор-составитель:</a:t>
            </a:r>
            <a:r>
              <a:rPr lang="en-US" sz="14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 </a:t>
            </a:r>
            <a:r>
              <a:rPr lang="en-US" sz="1400">
                <a:solidFill>
                  <a:srgbClr val="B05B5C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Мацнева Т.А.</a:t>
            </a:r>
            <a:r>
              <a:rPr lang="en-US" sz="14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, социальный педагог</a:t>
            </a:r>
            <a:endParaRPr lang="en-US" sz="1400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3504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5903" y="620792"/>
            <a:ext cx="6133505" cy="6343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>
                <a:solidFill>
                  <a:srgbClr val="4B6981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Для кого эта программа?</a:t>
            </a:r>
            <a:endParaRPr lang="en-US" sz="3950"/>
          </a:p>
        </p:txBody>
      </p:sp>
      <p:sp>
        <p:nvSpPr>
          <p:cNvPr id="4" name="Shape 1"/>
          <p:cNvSpPr/>
          <p:nvPr/>
        </p:nvSpPr>
        <p:spPr>
          <a:xfrm>
            <a:off x="6275903" y="1559600"/>
            <a:ext cx="3680936" cy="2321719"/>
          </a:xfrm>
          <a:prstGeom prst="roundRect">
            <a:avLst>
              <a:gd name="adj" fmla="val 3673"/>
            </a:avLst>
          </a:prstGeom>
          <a:solidFill>
            <a:srgbClr val="F0DEDC"/>
          </a:solidFill>
          <a:ln w="7620">
            <a:solidFill>
              <a:srgbClr val="E1C2C2"/>
            </a:solidFill>
            <a:prstDash val="solid"/>
          </a:ln>
          <a:effectLst>
            <a:outerShdw dist="17780" dir="2700000" algn="bl" rotWithShape="0">
              <a:srgbClr val="E1C2C2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5" name="Shape 2"/>
          <p:cNvSpPr/>
          <p:nvPr/>
        </p:nvSpPr>
        <p:spPr>
          <a:xfrm>
            <a:off x="6486525" y="1770221"/>
            <a:ext cx="609005" cy="609005"/>
          </a:xfrm>
          <a:prstGeom prst="roundRect">
            <a:avLst>
              <a:gd name="adj" fmla="val 15013154"/>
            </a:avLst>
          </a:prstGeom>
          <a:solidFill>
            <a:srgbClr val="E1C2C2"/>
          </a:solidFill>
        </p:spPr>
        <p:txBody>
          <a:bodyPr/>
          <a:lstStyle/>
          <a:p/>
        </p:txBody>
      </p:sp>
      <p:sp>
        <p:nvSpPr>
          <p:cNvPr id="7" name="Text 3"/>
          <p:cNvSpPr/>
          <p:nvPr/>
        </p:nvSpPr>
        <p:spPr>
          <a:xfrm>
            <a:off x="6486525" y="2582227"/>
            <a:ext cx="2537698" cy="3170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Целевая группа</a:t>
            </a:r>
            <a:endParaRPr lang="en-US" sz="1950"/>
          </a:p>
        </p:txBody>
      </p:sp>
      <p:sp>
        <p:nvSpPr>
          <p:cNvPr id="8" name="Text 4"/>
          <p:cNvSpPr/>
          <p:nvPr/>
        </p:nvSpPr>
        <p:spPr>
          <a:xfrm>
            <a:off x="6486525" y="3021092"/>
            <a:ext cx="3259693" cy="6496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Дети, подростки и молодые люди с инвалидностью и ОВЗ</a:t>
            </a:r>
            <a:endParaRPr lang="en-US" sz="1550"/>
          </a:p>
        </p:txBody>
      </p:sp>
      <p:sp>
        <p:nvSpPr>
          <p:cNvPr id="9" name="Shape 5"/>
          <p:cNvSpPr/>
          <p:nvPr/>
        </p:nvSpPr>
        <p:spPr>
          <a:xfrm>
            <a:off x="10159841" y="1559600"/>
            <a:ext cx="3681055" cy="2321719"/>
          </a:xfrm>
          <a:prstGeom prst="roundRect">
            <a:avLst>
              <a:gd name="adj" fmla="val 3673"/>
            </a:avLst>
          </a:prstGeom>
          <a:solidFill>
            <a:srgbClr val="F0DEDC"/>
          </a:solidFill>
          <a:ln w="7620">
            <a:solidFill>
              <a:srgbClr val="CCC4EC"/>
            </a:solidFill>
            <a:prstDash val="solid"/>
          </a:ln>
          <a:effectLst>
            <a:outerShdw dist="17780" dir="2700000" algn="bl" rotWithShape="0">
              <a:srgbClr val="CCC4EC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10" name="Shape 6"/>
          <p:cNvSpPr/>
          <p:nvPr/>
        </p:nvSpPr>
        <p:spPr>
          <a:xfrm>
            <a:off x="10370463" y="1770221"/>
            <a:ext cx="609005" cy="609005"/>
          </a:xfrm>
          <a:prstGeom prst="roundRect">
            <a:avLst>
              <a:gd name="adj" fmla="val 15013154"/>
            </a:avLst>
          </a:prstGeom>
          <a:solidFill>
            <a:srgbClr val="CCC4EC"/>
          </a:solidFill>
        </p:spPr>
        <p:txBody>
          <a:bodyPr/>
          <a:lstStyle/>
          <a:p/>
        </p:txBody>
      </p:sp>
      <p:sp>
        <p:nvSpPr>
          <p:cNvPr id="12" name="Text 7"/>
          <p:cNvSpPr/>
          <p:nvPr/>
        </p:nvSpPr>
        <p:spPr>
          <a:xfrm>
            <a:off x="10370463" y="2582227"/>
            <a:ext cx="2537698" cy="3170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Возраст участников</a:t>
            </a:r>
            <a:endParaRPr lang="en-US" sz="1950"/>
          </a:p>
        </p:txBody>
      </p:sp>
      <p:sp>
        <p:nvSpPr>
          <p:cNvPr id="13" name="Text 8"/>
          <p:cNvSpPr/>
          <p:nvPr/>
        </p:nvSpPr>
        <p:spPr>
          <a:xfrm>
            <a:off x="10370463" y="3021092"/>
            <a:ext cx="3259812" cy="3248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От 7 до 23 лет</a:t>
            </a:r>
            <a:endParaRPr lang="en-US" sz="1550"/>
          </a:p>
        </p:txBody>
      </p:sp>
      <p:sp>
        <p:nvSpPr>
          <p:cNvPr id="14" name="Shape 9"/>
          <p:cNvSpPr/>
          <p:nvPr/>
        </p:nvSpPr>
        <p:spPr>
          <a:xfrm>
            <a:off x="6275903" y="4084320"/>
            <a:ext cx="7564993" cy="1996916"/>
          </a:xfrm>
          <a:prstGeom prst="roundRect">
            <a:avLst>
              <a:gd name="adj" fmla="val 4270"/>
            </a:avLst>
          </a:prstGeom>
          <a:solidFill>
            <a:srgbClr val="F0DEDC"/>
          </a:solidFill>
          <a:ln w="7620">
            <a:solidFill>
              <a:srgbClr val="B4DAE4"/>
            </a:solidFill>
            <a:prstDash val="solid"/>
          </a:ln>
          <a:effectLst>
            <a:outerShdw dist="17780" dir="2700000" algn="bl" rotWithShape="0">
              <a:srgbClr val="B4DAE4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15" name="Shape 10"/>
          <p:cNvSpPr/>
          <p:nvPr/>
        </p:nvSpPr>
        <p:spPr>
          <a:xfrm>
            <a:off x="6486525" y="4294942"/>
            <a:ext cx="609005" cy="609005"/>
          </a:xfrm>
          <a:prstGeom prst="roundRect">
            <a:avLst>
              <a:gd name="adj" fmla="val 15013154"/>
            </a:avLst>
          </a:prstGeom>
          <a:solidFill>
            <a:srgbClr val="B4DAE4"/>
          </a:solidFill>
        </p:spPr>
        <p:txBody>
          <a:bodyPr/>
          <a:lstStyle/>
          <a:p/>
        </p:txBody>
      </p:sp>
      <p:sp>
        <p:nvSpPr>
          <p:cNvPr id="17" name="Text 11"/>
          <p:cNvSpPr/>
          <p:nvPr/>
        </p:nvSpPr>
        <p:spPr>
          <a:xfrm>
            <a:off x="6486525" y="5106948"/>
            <a:ext cx="2537698" cy="3170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Срок реализации</a:t>
            </a:r>
            <a:endParaRPr lang="en-US" sz="1950"/>
          </a:p>
        </p:txBody>
      </p:sp>
      <p:sp>
        <p:nvSpPr>
          <p:cNvPr id="18" name="Text 12"/>
          <p:cNvSpPr/>
          <p:nvPr/>
        </p:nvSpPr>
        <p:spPr>
          <a:xfrm>
            <a:off x="6486525" y="5545812"/>
            <a:ext cx="7143750" cy="3248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28 дней (4 недели интенсивных занятий)</a:t>
            </a:r>
            <a:endParaRPr lang="en-US" sz="1550"/>
          </a:p>
        </p:txBody>
      </p:sp>
      <p:sp>
        <p:nvSpPr>
          <p:cNvPr id="19" name="Text 13"/>
          <p:cNvSpPr/>
          <p:nvPr/>
        </p:nvSpPr>
        <p:spPr>
          <a:xfrm>
            <a:off x="6275903" y="6309598"/>
            <a:ext cx="7564993" cy="12992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Программа создана с учетом психофизических особенностей участников и направлена на преодоление коммуникативных барьеров, развитие уверенности в себе и социальную интеграцию через искусство публичной речи.</a:t>
            </a:r>
            <a:endParaRPr lang="en-US" sz="2000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0"/>
          <p:cNvSpPr/>
          <p:nvPr/>
        </p:nvSpPr>
        <p:spPr>
          <a:xfrm>
            <a:off x="793790" y="890230"/>
            <a:ext cx="4252913" cy="53161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>
                <a:solidFill>
                  <a:srgbClr val="4B6981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Почему это важно?</a:t>
            </a:r>
            <a:endParaRPr lang="en-US" sz="3300"/>
          </a:p>
        </p:txBody>
      </p:sp>
      <p:sp>
        <p:nvSpPr>
          <p:cNvPr id="4" name="Text 1"/>
          <p:cNvSpPr/>
          <p:nvPr/>
        </p:nvSpPr>
        <p:spPr>
          <a:xfrm>
            <a:off x="793790" y="1847017"/>
            <a:ext cx="3224451" cy="3188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>
                <a:solidFill>
                  <a:srgbClr val="4B6981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Актуальность программы</a:t>
            </a:r>
            <a:endParaRPr lang="en-US" sz="2000"/>
          </a:p>
        </p:txBody>
      </p:sp>
      <p:sp>
        <p:nvSpPr>
          <p:cNvPr id="5" name="Text 2"/>
          <p:cNvSpPr/>
          <p:nvPr/>
        </p:nvSpPr>
        <p:spPr>
          <a:xfrm>
            <a:off x="793790" y="2335887"/>
            <a:ext cx="3570684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Молодые люди с ОВЗ часто сталкиваются с комплексом проблем, которые препятствуют их полноценной социализации и самореализации.</a:t>
            </a:r>
            <a:endParaRPr lang="en-US" sz="1400"/>
          </a:p>
        </p:txBody>
      </p:sp>
      <p:sp>
        <p:nvSpPr>
          <p:cNvPr id="6" name="Text 3"/>
          <p:cNvSpPr/>
          <p:nvPr/>
        </p:nvSpPr>
        <p:spPr>
          <a:xfrm>
            <a:off x="793790" y="3577590"/>
            <a:ext cx="3570684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Программа </a:t>
            </a:r>
            <a:r>
              <a:rPr lang="en-US" sz="1400">
                <a:solidFill>
                  <a:srgbClr val="6F655D"/>
                </a:solidFill>
                <a:highlight>
                  <a:srgbClr val="E1C2C2"/>
                </a:highlight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«Говори ярко!»</a:t>
            </a:r>
            <a:r>
              <a:rPr lang="en-US" sz="14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 дает практические инструменты для разрыва этого замкнутого круга и открывает новые возможности для личностного роста.</a:t>
            </a:r>
            <a:endParaRPr lang="en-US" sz="1400"/>
          </a:p>
        </p:txBody>
      </p:sp>
      <p:sp>
        <p:nvSpPr>
          <p:cNvPr id="7" name="Shape 4"/>
          <p:cNvSpPr/>
          <p:nvPr/>
        </p:nvSpPr>
        <p:spPr>
          <a:xfrm>
            <a:off x="4787146" y="1868329"/>
            <a:ext cx="3570684" cy="1757124"/>
          </a:xfrm>
          <a:prstGeom prst="roundRect">
            <a:avLst>
              <a:gd name="adj" fmla="val 6245"/>
            </a:avLst>
          </a:prstGeom>
          <a:solidFill>
            <a:srgbClr val="FFFAF6"/>
          </a:solidFill>
          <a:ln w="22860">
            <a:solidFill>
              <a:srgbClr val="E1C2C2"/>
            </a:solidFill>
            <a:prstDash val="solid"/>
          </a:ln>
          <a:effectLst>
            <a:outerShdw dist="15240" dir="2700000" algn="bl" rotWithShape="0">
              <a:srgbClr val="E1C2C2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8" name="Shape 5"/>
          <p:cNvSpPr/>
          <p:nvPr/>
        </p:nvSpPr>
        <p:spPr>
          <a:xfrm>
            <a:off x="4764286" y="1868329"/>
            <a:ext cx="91440" cy="1757124"/>
          </a:xfrm>
          <a:prstGeom prst="roundRect">
            <a:avLst>
              <a:gd name="adj" fmla="val 78140"/>
            </a:avLst>
          </a:prstGeom>
          <a:solidFill>
            <a:srgbClr val="E1C2C2"/>
          </a:solidFill>
        </p:spPr>
        <p:txBody>
          <a:bodyPr/>
          <a:lstStyle/>
          <a:p/>
        </p:txBody>
      </p:sp>
      <p:sp>
        <p:nvSpPr>
          <p:cNvPr id="9" name="Text 6"/>
          <p:cNvSpPr/>
          <p:nvPr/>
        </p:nvSpPr>
        <p:spPr>
          <a:xfrm>
            <a:off x="5048607" y="2061210"/>
            <a:ext cx="2742128" cy="2657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Психологические барьеры</a:t>
            </a:r>
            <a:endParaRPr lang="en-US" sz="1650"/>
          </a:p>
        </p:txBody>
      </p:sp>
      <p:sp>
        <p:nvSpPr>
          <p:cNvPr id="10" name="Text 7"/>
          <p:cNvSpPr/>
          <p:nvPr/>
        </p:nvSpPr>
        <p:spPr>
          <a:xfrm>
            <a:off x="5048607" y="2496979"/>
            <a:ext cx="3116342" cy="27217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Tx/>
              <a:buChar char="•"/>
            </a:pPr>
            <a:r>
              <a:rPr lang="en-US" sz="13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Страх оценки окружающих</a:t>
            </a:r>
            <a:endParaRPr lang="en-US" sz="1300"/>
          </a:p>
        </p:txBody>
      </p:sp>
      <p:sp>
        <p:nvSpPr>
          <p:cNvPr id="11" name="Text 8"/>
          <p:cNvSpPr/>
          <p:nvPr/>
        </p:nvSpPr>
        <p:spPr>
          <a:xfrm>
            <a:off x="5048607" y="2828687"/>
            <a:ext cx="3116342" cy="27217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Tx/>
              <a:buChar char="•"/>
            </a:pPr>
            <a:r>
              <a:rPr lang="en-US" sz="13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Заниженная самооценка</a:t>
            </a:r>
            <a:endParaRPr lang="en-US" sz="1300"/>
          </a:p>
        </p:txBody>
      </p:sp>
      <p:sp>
        <p:nvSpPr>
          <p:cNvPr id="12" name="Text 9"/>
          <p:cNvSpPr/>
          <p:nvPr/>
        </p:nvSpPr>
        <p:spPr>
          <a:xfrm>
            <a:off x="5048607" y="3160395"/>
            <a:ext cx="3116342" cy="27217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Tx/>
              <a:buChar char="•"/>
            </a:pPr>
            <a:r>
              <a:rPr lang="en-US" sz="13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Высокая тревожность</a:t>
            </a:r>
            <a:endParaRPr lang="en-US" sz="1300"/>
          </a:p>
        </p:txBody>
      </p:sp>
      <p:sp>
        <p:nvSpPr>
          <p:cNvPr id="13" name="Shape 10"/>
          <p:cNvSpPr/>
          <p:nvPr/>
        </p:nvSpPr>
        <p:spPr>
          <a:xfrm>
            <a:off x="4787146" y="3795474"/>
            <a:ext cx="3570684" cy="1757124"/>
          </a:xfrm>
          <a:prstGeom prst="roundRect">
            <a:avLst>
              <a:gd name="adj" fmla="val 6245"/>
            </a:avLst>
          </a:prstGeom>
          <a:solidFill>
            <a:srgbClr val="FFFAF6"/>
          </a:solidFill>
          <a:ln w="22860">
            <a:solidFill>
              <a:srgbClr val="CCC4EC"/>
            </a:solidFill>
            <a:prstDash val="solid"/>
          </a:ln>
          <a:effectLst>
            <a:outerShdw dist="15240" dir="2700000" algn="bl" rotWithShape="0">
              <a:srgbClr val="CCC4EC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14" name="Shape 11"/>
          <p:cNvSpPr/>
          <p:nvPr/>
        </p:nvSpPr>
        <p:spPr>
          <a:xfrm>
            <a:off x="4764286" y="3795474"/>
            <a:ext cx="91440" cy="1757124"/>
          </a:xfrm>
          <a:prstGeom prst="roundRect">
            <a:avLst>
              <a:gd name="adj" fmla="val 78140"/>
            </a:avLst>
          </a:prstGeom>
          <a:solidFill>
            <a:srgbClr val="CCC4EC"/>
          </a:solidFill>
        </p:spPr>
        <p:txBody>
          <a:bodyPr/>
          <a:lstStyle/>
          <a:p/>
        </p:txBody>
      </p:sp>
      <p:sp>
        <p:nvSpPr>
          <p:cNvPr id="15" name="Text 12"/>
          <p:cNvSpPr/>
          <p:nvPr/>
        </p:nvSpPr>
        <p:spPr>
          <a:xfrm>
            <a:off x="5048607" y="3988356"/>
            <a:ext cx="3103840" cy="2657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Коммуникативные трудности</a:t>
            </a:r>
            <a:endParaRPr lang="en-US" sz="1650"/>
          </a:p>
        </p:txBody>
      </p:sp>
      <p:sp>
        <p:nvSpPr>
          <p:cNvPr id="16" name="Text 13"/>
          <p:cNvSpPr/>
          <p:nvPr/>
        </p:nvSpPr>
        <p:spPr>
          <a:xfrm>
            <a:off x="5048607" y="4424124"/>
            <a:ext cx="3116342" cy="27217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Tx/>
              <a:buChar char="•"/>
            </a:pPr>
            <a:r>
              <a:rPr lang="en-US" sz="13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Бедный словарный запас</a:t>
            </a:r>
            <a:endParaRPr lang="en-US" sz="1300"/>
          </a:p>
        </p:txBody>
      </p:sp>
      <p:sp>
        <p:nvSpPr>
          <p:cNvPr id="17" name="Text 14"/>
          <p:cNvSpPr/>
          <p:nvPr/>
        </p:nvSpPr>
        <p:spPr>
          <a:xfrm>
            <a:off x="5048607" y="4755833"/>
            <a:ext cx="3116342" cy="27217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Tx/>
              <a:buChar char="•"/>
            </a:pPr>
            <a:r>
              <a:rPr lang="en-US" sz="13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Трудности построения речи</a:t>
            </a:r>
            <a:endParaRPr lang="en-US" sz="1300"/>
          </a:p>
        </p:txBody>
      </p:sp>
      <p:sp>
        <p:nvSpPr>
          <p:cNvPr id="18" name="Text 15"/>
          <p:cNvSpPr/>
          <p:nvPr/>
        </p:nvSpPr>
        <p:spPr>
          <a:xfrm>
            <a:off x="5048607" y="5087541"/>
            <a:ext cx="3116342" cy="27217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Tx/>
              <a:buChar char="•"/>
            </a:pPr>
            <a:r>
              <a:rPr lang="en-US" sz="13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Невыразительная мимика</a:t>
            </a:r>
            <a:endParaRPr lang="en-US" sz="1300"/>
          </a:p>
        </p:txBody>
      </p:sp>
      <p:sp>
        <p:nvSpPr>
          <p:cNvPr id="19" name="Shape 16"/>
          <p:cNvSpPr/>
          <p:nvPr/>
        </p:nvSpPr>
        <p:spPr>
          <a:xfrm>
            <a:off x="4787146" y="5722620"/>
            <a:ext cx="3570684" cy="1425416"/>
          </a:xfrm>
          <a:prstGeom prst="roundRect">
            <a:avLst>
              <a:gd name="adj" fmla="val 7698"/>
            </a:avLst>
          </a:prstGeom>
          <a:solidFill>
            <a:srgbClr val="FFFAF6"/>
          </a:solidFill>
          <a:ln w="22860">
            <a:solidFill>
              <a:srgbClr val="B4DAE4"/>
            </a:solidFill>
            <a:prstDash val="solid"/>
          </a:ln>
          <a:effectLst>
            <a:outerShdw dist="15240" dir="2700000" algn="bl" rotWithShape="0">
              <a:srgbClr val="B4DAE4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20" name="Shape 17"/>
          <p:cNvSpPr/>
          <p:nvPr/>
        </p:nvSpPr>
        <p:spPr>
          <a:xfrm>
            <a:off x="4764286" y="5722620"/>
            <a:ext cx="91440" cy="1425416"/>
          </a:xfrm>
          <a:prstGeom prst="roundRect">
            <a:avLst>
              <a:gd name="adj" fmla="val 78140"/>
            </a:avLst>
          </a:prstGeom>
          <a:solidFill>
            <a:srgbClr val="B4DAE4"/>
          </a:solidFill>
        </p:spPr>
        <p:txBody>
          <a:bodyPr/>
          <a:lstStyle/>
          <a:p/>
        </p:txBody>
      </p:sp>
      <p:sp>
        <p:nvSpPr>
          <p:cNvPr id="21" name="Text 18"/>
          <p:cNvSpPr/>
          <p:nvPr/>
        </p:nvSpPr>
        <p:spPr>
          <a:xfrm>
            <a:off x="5048607" y="5915501"/>
            <a:ext cx="2293025" cy="2657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Социальная изоляция</a:t>
            </a:r>
            <a:endParaRPr lang="en-US" sz="1650"/>
          </a:p>
        </p:txBody>
      </p:sp>
      <p:sp>
        <p:nvSpPr>
          <p:cNvPr id="22" name="Text 19"/>
          <p:cNvSpPr/>
          <p:nvPr/>
        </p:nvSpPr>
        <p:spPr>
          <a:xfrm>
            <a:off x="5048607" y="6351270"/>
            <a:ext cx="3116342" cy="27217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Tx/>
              <a:buChar char="•"/>
            </a:pPr>
            <a:r>
              <a:rPr lang="en-US" sz="13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Ограниченный социальный опыт</a:t>
            </a:r>
            <a:endParaRPr lang="en-US" sz="1300"/>
          </a:p>
        </p:txBody>
      </p:sp>
      <p:sp>
        <p:nvSpPr>
          <p:cNvPr id="23" name="Text 20"/>
          <p:cNvSpPr/>
          <p:nvPr/>
        </p:nvSpPr>
        <p:spPr>
          <a:xfrm>
            <a:off x="5048607" y="6682978"/>
            <a:ext cx="3116342" cy="27217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Tx/>
              <a:buChar char="•"/>
            </a:pPr>
            <a:r>
              <a:rPr lang="en-US" sz="13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Недостаток публичных ситуаций</a:t>
            </a:r>
            <a:endParaRPr lang="en-US" sz="1300"/>
          </a:p>
        </p:txBody>
      </p:sp>
      <p:pic>
        <p:nvPicPr>
          <p:cNvPr id="2051" name="Picture 3" descr="C:\Users\Tecno\Downloads\photo_2025-12-18_16-11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3925" y="178175"/>
            <a:ext cx="5734050" cy="338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cno\Downloads\photo_2025-12-18_16-16-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3925" y="3729275"/>
            <a:ext cx="5797184" cy="385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0"/>
          <p:cNvSpPr/>
          <p:nvPr/>
        </p:nvSpPr>
        <p:spPr>
          <a:xfrm>
            <a:off x="6213634" y="839153"/>
            <a:ext cx="5250775" cy="51935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50">
                <a:solidFill>
                  <a:srgbClr val="4B6981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Цель и задачи программы</a:t>
            </a:r>
            <a:endParaRPr lang="en-US" sz="3250"/>
          </a:p>
        </p:txBody>
      </p:sp>
      <p:sp>
        <p:nvSpPr>
          <p:cNvPr id="4" name="Text 1"/>
          <p:cNvSpPr/>
          <p:nvPr/>
        </p:nvSpPr>
        <p:spPr>
          <a:xfrm>
            <a:off x="6462951" y="1794748"/>
            <a:ext cx="7440216" cy="797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00" b="1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Глобальная цель:</a:t>
            </a:r>
            <a:r>
              <a:rPr lang="en-US" sz="20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 Комплексная социально-коммуникативная реабилитация и личностное развитие, способствующие успешной социальной интеграции и повышению качества жизни участников программы.</a:t>
            </a:r>
            <a:endParaRPr lang="en-US" sz="2000"/>
          </a:p>
        </p:txBody>
      </p:sp>
      <p:sp>
        <p:nvSpPr>
          <p:cNvPr id="5" name="Shape 2"/>
          <p:cNvSpPr/>
          <p:nvPr/>
        </p:nvSpPr>
        <p:spPr>
          <a:xfrm>
            <a:off x="6213634" y="1607820"/>
            <a:ext cx="22860" cy="1171456"/>
          </a:xfrm>
          <a:prstGeom prst="rect">
            <a:avLst/>
          </a:prstGeom>
          <a:solidFill>
            <a:srgbClr val="E1C2C2"/>
          </a:solidFill>
        </p:spPr>
        <p:txBody>
          <a:bodyPr/>
          <a:lstStyle/>
          <a:p/>
        </p:txBody>
      </p:sp>
      <p:sp>
        <p:nvSpPr>
          <p:cNvPr id="7" name="Text 3"/>
          <p:cNvSpPr/>
          <p:nvPr/>
        </p:nvSpPr>
        <p:spPr>
          <a:xfrm>
            <a:off x="6836926" y="3064788"/>
            <a:ext cx="2077760" cy="2596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Обучить</a:t>
            </a:r>
            <a:endParaRPr lang="en-US" sz="1600"/>
          </a:p>
        </p:txBody>
      </p:sp>
      <p:sp>
        <p:nvSpPr>
          <p:cNvPr id="8" name="Text 4"/>
          <p:cNvSpPr/>
          <p:nvPr/>
        </p:nvSpPr>
        <p:spPr>
          <a:xfrm>
            <a:off x="6836926" y="3424118"/>
            <a:ext cx="7066240" cy="2658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Технике речи, структуре выступления, основам риторики и искусству убеждения</a:t>
            </a:r>
            <a:endParaRPr lang="en-US" sz="1600"/>
          </a:p>
        </p:txBody>
      </p:sp>
      <p:sp>
        <p:nvSpPr>
          <p:cNvPr id="10" name="Text 5"/>
          <p:cNvSpPr/>
          <p:nvPr/>
        </p:nvSpPr>
        <p:spPr>
          <a:xfrm>
            <a:off x="6836926" y="4120991"/>
            <a:ext cx="2077760" cy="2596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Развить</a:t>
            </a:r>
            <a:endParaRPr lang="en-US" sz="1600"/>
          </a:p>
        </p:txBody>
      </p:sp>
      <p:sp>
        <p:nvSpPr>
          <p:cNvPr id="11" name="Text 6"/>
          <p:cNvSpPr/>
          <p:nvPr/>
        </p:nvSpPr>
        <p:spPr>
          <a:xfrm>
            <a:off x="6836926" y="4480322"/>
            <a:ext cx="7066240" cy="5317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Коммуникативные способности, эмоциональный интеллект, навыки саморегуляции и самопрезентации</a:t>
            </a:r>
            <a:endParaRPr lang="en-US" sz="1600"/>
          </a:p>
        </p:txBody>
      </p:sp>
      <p:sp>
        <p:nvSpPr>
          <p:cNvPr id="13" name="Text 7"/>
          <p:cNvSpPr/>
          <p:nvPr/>
        </p:nvSpPr>
        <p:spPr>
          <a:xfrm>
            <a:off x="6836926" y="5443061"/>
            <a:ext cx="2077760" cy="2596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Воспитать</a:t>
            </a:r>
            <a:endParaRPr lang="en-US" sz="1600"/>
          </a:p>
        </p:txBody>
      </p:sp>
      <p:sp>
        <p:nvSpPr>
          <p:cNvPr id="14" name="Text 8"/>
          <p:cNvSpPr/>
          <p:nvPr/>
        </p:nvSpPr>
        <p:spPr>
          <a:xfrm>
            <a:off x="6836926" y="5802392"/>
            <a:ext cx="7066240" cy="2658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Уверенность в себе, культуру общения, ответственность и уважение к себе и другим</a:t>
            </a:r>
            <a:endParaRPr lang="en-US" sz="1600"/>
          </a:p>
        </p:txBody>
      </p:sp>
      <p:sp>
        <p:nvSpPr>
          <p:cNvPr id="16" name="Text 9"/>
          <p:cNvSpPr/>
          <p:nvPr/>
        </p:nvSpPr>
        <p:spPr>
          <a:xfrm>
            <a:off x="6836926" y="6499265"/>
            <a:ext cx="2077760" cy="2596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Скорректировать</a:t>
            </a:r>
            <a:endParaRPr lang="en-US" sz="1600"/>
          </a:p>
        </p:txBody>
      </p:sp>
      <p:sp>
        <p:nvSpPr>
          <p:cNvPr id="17" name="Text 10"/>
          <p:cNvSpPr/>
          <p:nvPr/>
        </p:nvSpPr>
        <p:spPr>
          <a:xfrm>
            <a:off x="6836926" y="6858595"/>
            <a:ext cx="7066240" cy="5317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Речевые нарушения, психологические зажимы и страхи перед публичными выступлениями</a:t>
            </a:r>
            <a:endParaRPr lang="en-US" sz="1600"/>
          </a:p>
        </p:txBody>
      </p:sp>
      <p:pic>
        <p:nvPicPr>
          <p:cNvPr id="1026" name="Picture 2" descr="C:\Users\Tecno\Downloads\2025-12-18_15-45-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51" y="607726"/>
            <a:ext cx="5941394" cy="2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cno\Downloads\2025-12-18_15-47-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51" y="4232551"/>
            <a:ext cx="6071094" cy="291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793790" y="665559"/>
            <a:ext cx="3969425" cy="496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>
                <a:solidFill>
                  <a:srgbClr val="4B6981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Наша уникальность</a:t>
            </a:r>
            <a:endParaRPr lang="en-US" sz="3100"/>
          </a:p>
        </p:txBody>
      </p:sp>
      <p:sp>
        <p:nvSpPr>
          <p:cNvPr id="3" name="Text 1"/>
          <p:cNvSpPr/>
          <p:nvPr/>
        </p:nvSpPr>
        <p:spPr>
          <a:xfrm>
            <a:off x="793790" y="1479233"/>
            <a:ext cx="13042821" cy="5081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err="1" smtClean="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Программа «Говори ярко!» — это не стандартный курс ораторского искусства. Мы создали инновационный подход, который объединяет лучшие практики обучения с терапевтическими методами</a:t>
            </a:r>
            <a:r>
              <a:rPr lang="en-US" sz="1250" smtClean="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.</a:t>
            </a:r>
            <a:endParaRPr lang="en-US" sz="1250"/>
          </a:p>
        </p:txBody>
      </p:sp>
      <p:sp>
        <p:nvSpPr>
          <p:cNvPr id="4" name="Shape 2"/>
          <p:cNvSpPr/>
          <p:nvPr/>
        </p:nvSpPr>
        <p:spPr>
          <a:xfrm>
            <a:off x="952500" y="2404110"/>
            <a:ext cx="158710" cy="714375"/>
          </a:xfrm>
          <a:prstGeom prst="roundRect">
            <a:avLst>
              <a:gd name="adj" fmla="val 42018"/>
            </a:avLst>
          </a:prstGeom>
          <a:solidFill>
            <a:srgbClr val="E1C2C2">
              <a:alpha val="50000"/>
            </a:srgbClr>
          </a:solidFill>
          <a:ln w="7620">
            <a:solidFill>
              <a:srgbClr val="C7A8A8"/>
            </a:solidFill>
            <a:prstDash val="solid"/>
          </a:ln>
          <a:effectLst>
            <a:outerShdw dist="13970" dir="2700000" algn="bl" rotWithShape="0">
              <a:srgbClr val="C7A8A8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5" name="Shape 3"/>
          <p:cNvSpPr/>
          <p:nvPr/>
        </p:nvSpPr>
        <p:spPr>
          <a:xfrm>
            <a:off x="793790" y="2299930"/>
            <a:ext cx="476250" cy="476250"/>
          </a:xfrm>
          <a:prstGeom prst="roundRect">
            <a:avLst>
              <a:gd name="adj" fmla="val 96000"/>
            </a:avLst>
          </a:prstGeom>
          <a:solidFill>
            <a:srgbClr val="E1C2C2">
              <a:alpha val="50000"/>
            </a:srgbClr>
          </a:solidFill>
          <a:ln w="7620">
            <a:solidFill>
              <a:srgbClr val="C7A8A8"/>
            </a:solidFill>
            <a:prstDash val="solid"/>
          </a:ln>
          <a:effectLst>
            <a:outerShdw dist="13970" dir="2700000" algn="bl" rotWithShape="0">
              <a:srgbClr val="C7A8A8">
                <a:alpha val="100000"/>
              </a:srgbClr>
            </a:outerShdw>
          </a:effectLst>
        </p:spPr>
        <p:txBody>
          <a:bodyPr/>
          <a:lstStyle/>
          <a:p/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852" y="2418993"/>
            <a:ext cx="238125" cy="23812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428750" y="2324695"/>
            <a:ext cx="1984653" cy="2480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0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Обучение + терапия</a:t>
            </a:r>
            <a:endParaRPr lang="en-US" sz="2000"/>
          </a:p>
        </p:txBody>
      </p:sp>
      <p:sp>
        <p:nvSpPr>
          <p:cNvPr id="8" name="Text 5"/>
          <p:cNvSpPr/>
          <p:nvPr/>
        </p:nvSpPr>
        <p:spPr>
          <a:xfrm>
            <a:off x="1428750" y="2667953"/>
            <a:ext cx="12407860" cy="2540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Интеграция риторики с арт-терапией, игровыми методами и драматизацией для комплексного развития</a:t>
            </a:r>
            <a:endParaRPr lang="en-US" sz="2000"/>
          </a:p>
        </p:txBody>
      </p:sp>
      <p:sp>
        <p:nvSpPr>
          <p:cNvPr id="9" name="Shape 6"/>
          <p:cNvSpPr/>
          <p:nvPr/>
        </p:nvSpPr>
        <p:spPr>
          <a:xfrm>
            <a:off x="1190625" y="3515439"/>
            <a:ext cx="158710" cy="714375"/>
          </a:xfrm>
          <a:prstGeom prst="roundRect">
            <a:avLst>
              <a:gd name="adj" fmla="val 42018"/>
            </a:avLst>
          </a:prstGeom>
          <a:solidFill>
            <a:srgbClr val="CCC4EC">
              <a:alpha val="50000"/>
            </a:srgbClr>
          </a:solidFill>
          <a:ln w="7620">
            <a:solidFill>
              <a:srgbClr val="B2AAD2"/>
            </a:solidFill>
            <a:prstDash val="solid"/>
          </a:ln>
          <a:effectLst>
            <a:outerShdw dist="13970" dir="2700000" algn="bl" rotWithShape="0">
              <a:srgbClr val="B2AAD2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10" name="Shape 7"/>
          <p:cNvSpPr/>
          <p:nvPr/>
        </p:nvSpPr>
        <p:spPr>
          <a:xfrm>
            <a:off x="1031915" y="3411260"/>
            <a:ext cx="476250" cy="476250"/>
          </a:xfrm>
          <a:prstGeom prst="roundRect">
            <a:avLst>
              <a:gd name="adj" fmla="val 96000"/>
            </a:avLst>
          </a:prstGeom>
          <a:solidFill>
            <a:srgbClr val="CCC4EC">
              <a:alpha val="50000"/>
            </a:srgbClr>
          </a:solidFill>
          <a:ln w="7620">
            <a:solidFill>
              <a:srgbClr val="B2AAD2"/>
            </a:solidFill>
            <a:prstDash val="solid"/>
          </a:ln>
          <a:effectLst>
            <a:outerShdw dist="13970" dir="2700000" algn="bl" rotWithShape="0">
              <a:srgbClr val="B2AAD2">
                <a:alpha val="100000"/>
              </a:srgbClr>
            </a:outerShdw>
          </a:effectLst>
        </p:spPr>
        <p:txBody>
          <a:bodyPr/>
          <a:lstStyle/>
          <a:p/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977" y="3530322"/>
            <a:ext cx="238125" cy="238125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666875" y="3436025"/>
            <a:ext cx="2626876" cy="2480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0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Индивидуальный маршрут</a:t>
            </a:r>
            <a:endParaRPr lang="en-US" sz="2000"/>
          </a:p>
        </p:txBody>
      </p:sp>
      <p:sp>
        <p:nvSpPr>
          <p:cNvPr id="13" name="Text 9"/>
          <p:cNvSpPr/>
          <p:nvPr/>
        </p:nvSpPr>
        <p:spPr>
          <a:xfrm>
            <a:off x="1666875" y="3779282"/>
            <a:ext cx="12169735" cy="2540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Задания разного уровня сложности для каждого участника с учетом его особенностей и возможностей</a:t>
            </a:r>
            <a:endParaRPr lang="en-US" sz="2000"/>
          </a:p>
        </p:txBody>
      </p:sp>
      <p:sp>
        <p:nvSpPr>
          <p:cNvPr id="14" name="Shape 10"/>
          <p:cNvSpPr/>
          <p:nvPr/>
        </p:nvSpPr>
        <p:spPr>
          <a:xfrm>
            <a:off x="1428750" y="4626769"/>
            <a:ext cx="158710" cy="714375"/>
          </a:xfrm>
          <a:prstGeom prst="roundRect">
            <a:avLst>
              <a:gd name="adj" fmla="val 42018"/>
            </a:avLst>
          </a:prstGeom>
          <a:solidFill>
            <a:srgbClr val="B4DAE4">
              <a:alpha val="50000"/>
            </a:srgbClr>
          </a:solidFill>
          <a:ln w="7620">
            <a:solidFill>
              <a:srgbClr val="9AC0CA"/>
            </a:solidFill>
            <a:prstDash val="solid"/>
          </a:ln>
          <a:effectLst>
            <a:outerShdw dist="13970" dir="2700000" algn="bl" rotWithShape="0">
              <a:srgbClr val="9AC0CA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15" name="Shape 11"/>
          <p:cNvSpPr/>
          <p:nvPr/>
        </p:nvSpPr>
        <p:spPr>
          <a:xfrm>
            <a:off x="1270040" y="4522589"/>
            <a:ext cx="476250" cy="476250"/>
          </a:xfrm>
          <a:prstGeom prst="roundRect">
            <a:avLst>
              <a:gd name="adj" fmla="val 96000"/>
            </a:avLst>
          </a:prstGeom>
          <a:solidFill>
            <a:srgbClr val="B4DAE4">
              <a:alpha val="50000"/>
            </a:srgbClr>
          </a:solidFill>
          <a:ln w="7620">
            <a:solidFill>
              <a:srgbClr val="9AC0CA"/>
            </a:solidFill>
            <a:prstDash val="solid"/>
          </a:ln>
          <a:effectLst>
            <a:outerShdw dist="13970" dir="2700000" algn="bl" rotWithShape="0">
              <a:srgbClr val="9AC0CA">
                <a:alpha val="100000"/>
              </a:srgbClr>
            </a:outerShdw>
          </a:effectLst>
        </p:spPr>
        <p:txBody>
          <a:bodyPr/>
          <a:lstStyle/>
          <a:p/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9102" y="4641652"/>
            <a:ext cx="238125" cy="238125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905000" y="4547354"/>
            <a:ext cx="2502694" cy="2480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0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Современные технологии</a:t>
            </a:r>
            <a:endParaRPr lang="en-US" sz="2000"/>
          </a:p>
        </p:txBody>
      </p:sp>
      <p:sp>
        <p:nvSpPr>
          <p:cNvPr id="18" name="Text 13"/>
          <p:cNvSpPr/>
          <p:nvPr/>
        </p:nvSpPr>
        <p:spPr>
          <a:xfrm>
            <a:off x="1905000" y="4890611"/>
            <a:ext cx="11931610" cy="2540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Видеозапись и анализ выступлений для объективной обратной связи и отслеживания прогресса</a:t>
            </a:r>
            <a:endParaRPr lang="en-US" sz="2000"/>
          </a:p>
        </p:txBody>
      </p:sp>
      <p:sp>
        <p:nvSpPr>
          <p:cNvPr id="19" name="Shape 14"/>
          <p:cNvSpPr/>
          <p:nvPr/>
        </p:nvSpPr>
        <p:spPr>
          <a:xfrm>
            <a:off x="1666994" y="5738098"/>
            <a:ext cx="158710" cy="714375"/>
          </a:xfrm>
          <a:prstGeom prst="roundRect">
            <a:avLst>
              <a:gd name="adj" fmla="val 42018"/>
            </a:avLst>
          </a:prstGeom>
          <a:solidFill>
            <a:srgbClr val="E1C2C2">
              <a:alpha val="50000"/>
            </a:srgbClr>
          </a:solidFill>
          <a:ln w="7620">
            <a:solidFill>
              <a:srgbClr val="C7A8A8"/>
            </a:solidFill>
            <a:prstDash val="solid"/>
          </a:ln>
          <a:effectLst>
            <a:outerShdw dist="13970" dir="2700000" algn="bl" rotWithShape="0">
              <a:srgbClr val="C7A8A8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20" name="Shape 15"/>
          <p:cNvSpPr/>
          <p:nvPr/>
        </p:nvSpPr>
        <p:spPr>
          <a:xfrm>
            <a:off x="1508284" y="5633918"/>
            <a:ext cx="476250" cy="476250"/>
          </a:xfrm>
          <a:prstGeom prst="roundRect">
            <a:avLst>
              <a:gd name="adj" fmla="val 96000"/>
            </a:avLst>
          </a:prstGeom>
          <a:solidFill>
            <a:srgbClr val="E1C2C2">
              <a:alpha val="50000"/>
            </a:srgbClr>
          </a:solidFill>
          <a:ln w="7620">
            <a:solidFill>
              <a:srgbClr val="C7A8A8"/>
            </a:solidFill>
            <a:prstDash val="solid"/>
          </a:ln>
          <a:effectLst>
            <a:outerShdw dist="13970" dir="2700000" algn="bl" rotWithShape="0">
              <a:srgbClr val="C7A8A8">
                <a:alpha val="100000"/>
              </a:srgbClr>
            </a:outerShdw>
          </a:effectLst>
        </p:spPr>
        <p:txBody>
          <a:bodyPr/>
          <a:lstStyle/>
          <a:p/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7346" y="5752981"/>
            <a:ext cx="238125" cy="238125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2143244" y="5658683"/>
            <a:ext cx="1984653" cy="2480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0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Лестница успеха</a:t>
            </a:r>
            <a:endParaRPr lang="en-US" sz="2000"/>
          </a:p>
        </p:txBody>
      </p:sp>
      <p:sp>
        <p:nvSpPr>
          <p:cNvPr id="23" name="Text 17"/>
          <p:cNvSpPr/>
          <p:nvPr/>
        </p:nvSpPr>
        <p:spPr>
          <a:xfrm>
            <a:off x="2143244" y="6001941"/>
            <a:ext cx="11693366" cy="2540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Поэтапный путь от выступления в малой группе до публичного события на большой сцене</a:t>
            </a:r>
            <a:endParaRPr lang="en-US" sz="2000"/>
          </a:p>
        </p:txBody>
      </p:sp>
      <p:sp>
        <p:nvSpPr>
          <p:cNvPr id="24" name="Shape 18"/>
          <p:cNvSpPr/>
          <p:nvPr/>
        </p:nvSpPr>
        <p:spPr>
          <a:xfrm>
            <a:off x="1428750" y="6849428"/>
            <a:ext cx="158710" cy="714375"/>
          </a:xfrm>
          <a:prstGeom prst="roundRect">
            <a:avLst>
              <a:gd name="adj" fmla="val 42018"/>
            </a:avLst>
          </a:prstGeom>
          <a:solidFill>
            <a:srgbClr val="CCC4EC">
              <a:alpha val="50000"/>
            </a:srgbClr>
          </a:solidFill>
          <a:ln w="7620">
            <a:solidFill>
              <a:srgbClr val="B2AAD2"/>
            </a:solidFill>
            <a:prstDash val="solid"/>
          </a:ln>
          <a:effectLst>
            <a:outerShdw dist="13970" dir="2700000" algn="bl" rotWithShape="0">
              <a:srgbClr val="B2AAD2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25" name="Shape 19"/>
          <p:cNvSpPr/>
          <p:nvPr/>
        </p:nvSpPr>
        <p:spPr>
          <a:xfrm>
            <a:off x="1270040" y="6745248"/>
            <a:ext cx="476250" cy="476250"/>
          </a:xfrm>
          <a:prstGeom prst="roundRect">
            <a:avLst>
              <a:gd name="adj" fmla="val 96000"/>
            </a:avLst>
          </a:prstGeom>
          <a:solidFill>
            <a:srgbClr val="CCC4EC">
              <a:alpha val="50000"/>
            </a:srgbClr>
          </a:solidFill>
          <a:ln w="7620">
            <a:solidFill>
              <a:srgbClr val="B2AAD2"/>
            </a:solidFill>
            <a:prstDash val="solid"/>
          </a:ln>
          <a:effectLst>
            <a:outerShdw dist="13970" dir="2700000" algn="bl" rotWithShape="0">
              <a:srgbClr val="B2AAD2">
                <a:alpha val="100000"/>
              </a:srgbClr>
            </a:outerShdw>
          </a:effectLst>
        </p:spPr>
        <p:txBody>
          <a:bodyPr/>
          <a:lstStyle/>
          <a:p/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89102" y="6864310"/>
            <a:ext cx="238125" cy="238125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1905000" y="6770013"/>
            <a:ext cx="2440662" cy="2480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0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Атмосфера безопасности</a:t>
            </a:r>
            <a:endParaRPr lang="en-US" sz="2000"/>
          </a:p>
        </p:txBody>
      </p:sp>
      <p:sp>
        <p:nvSpPr>
          <p:cNvPr id="28" name="Text 21"/>
          <p:cNvSpPr/>
          <p:nvPr/>
        </p:nvSpPr>
        <p:spPr>
          <a:xfrm>
            <a:off x="1905000" y="7113270"/>
            <a:ext cx="11931610" cy="2540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Среда, где не страшно ошибаться и можно раскрыть свой потенциал без страха осуждения</a:t>
            </a:r>
            <a:endParaRPr lang="en-US" sz="2000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0"/>
          <p:cNvSpPr/>
          <p:nvPr/>
        </p:nvSpPr>
        <p:spPr>
          <a:xfrm>
            <a:off x="761405" y="599956"/>
            <a:ext cx="4367808" cy="44184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750">
                <a:solidFill>
                  <a:srgbClr val="4B6981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Как построено обучение?</a:t>
            </a:r>
            <a:endParaRPr lang="en-US" sz="2750"/>
          </a:p>
        </p:txBody>
      </p:sp>
      <p:sp>
        <p:nvSpPr>
          <p:cNvPr id="4" name="Text 1"/>
          <p:cNvSpPr/>
          <p:nvPr/>
        </p:nvSpPr>
        <p:spPr>
          <a:xfrm>
            <a:off x="761405" y="1483519"/>
            <a:ext cx="2841427" cy="4666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50"/>
              </a:lnSpc>
              <a:buNone/>
            </a:pPr>
            <a:r>
              <a:rPr lang="en-US" sz="365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28</a:t>
            </a:r>
            <a:endParaRPr lang="en-US" sz="3650"/>
          </a:p>
        </p:txBody>
      </p:sp>
      <p:sp>
        <p:nvSpPr>
          <p:cNvPr id="5" name="Text 2"/>
          <p:cNvSpPr/>
          <p:nvPr/>
        </p:nvSpPr>
        <p:spPr>
          <a:xfrm>
            <a:off x="1298258" y="2126694"/>
            <a:ext cx="1767602" cy="2209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6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Дней обучения</a:t>
            </a:r>
            <a:endParaRPr lang="en-US" sz="1600"/>
          </a:p>
        </p:txBody>
      </p:sp>
      <p:sp>
        <p:nvSpPr>
          <p:cNvPr id="6" name="Text 3"/>
          <p:cNvSpPr/>
          <p:nvPr/>
        </p:nvSpPr>
        <p:spPr>
          <a:xfrm>
            <a:off x="761405" y="2489002"/>
            <a:ext cx="2841427" cy="2262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6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Интенсивная 4-недельная программа</a:t>
            </a:r>
            <a:endParaRPr lang="en-US" sz="1600"/>
          </a:p>
        </p:txBody>
      </p:sp>
      <p:sp>
        <p:nvSpPr>
          <p:cNvPr id="7" name="Text 4"/>
          <p:cNvSpPr/>
          <p:nvPr/>
        </p:nvSpPr>
        <p:spPr>
          <a:xfrm>
            <a:off x="761405" y="3068598"/>
            <a:ext cx="2841427" cy="4666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50"/>
              </a:lnSpc>
              <a:buNone/>
            </a:pPr>
            <a:r>
              <a:rPr lang="en-US" sz="365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15</a:t>
            </a:r>
            <a:endParaRPr lang="en-US" sz="3650"/>
          </a:p>
        </p:txBody>
      </p:sp>
      <p:sp>
        <p:nvSpPr>
          <p:cNvPr id="8" name="Text 5"/>
          <p:cNvSpPr/>
          <p:nvPr/>
        </p:nvSpPr>
        <p:spPr>
          <a:xfrm>
            <a:off x="1298258" y="3711773"/>
            <a:ext cx="1767602" cy="2209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6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Занятий</a:t>
            </a:r>
            <a:endParaRPr lang="en-US" sz="1600"/>
          </a:p>
        </p:txBody>
      </p:sp>
      <p:sp>
        <p:nvSpPr>
          <p:cNvPr id="9" name="Text 6"/>
          <p:cNvSpPr/>
          <p:nvPr/>
        </p:nvSpPr>
        <p:spPr>
          <a:xfrm>
            <a:off x="761405" y="4074081"/>
            <a:ext cx="2841427" cy="2262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6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Три раза в неделю</a:t>
            </a:r>
            <a:endParaRPr lang="en-US" sz="1600"/>
          </a:p>
        </p:txBody>
      </p:sp>
      <p:sp>
        <p:nvSpPr>
          <p:cNvPr id="10" name="Text 7"/>
          <p:cNvSpPr/>
          <p:nvPr/>
        </p:nvSpPr>
        <p:spPr>
          <a:xfrm>
            <a:off x="761405" y="4653677"/>
            <a:ext cx="2841427" cy="4666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50"/>
              </a:lnSpc>
              <a:buNone/>
            </a:pPr>
            <a:r>
              <a:rPr lang="en-US" sz="365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40</a:t>
            </a:r>
            <a:endParaRPr lang="en-US" sz="3650"/>
          </a:p>
        </p:txBody>
      </p:sp>
      <p:sp>
        <p:nvSpPr>
          <p:cNvPr id="11" name="Text 8"/>
          <p:cNvSpPr/>
          <p:nvPr/>
        </p:nvSpPr>
        <p:spPr>
          <a:xfrm>
            <a:off x="1298258" y="5296853"/>
            <a:ext cx="1767602" cy="2209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6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Минут</a:t>
            </a:r>
            <a:endParaRPr lang="en-US" sz="1600"/>
          </a:p>
        </p:txBody>
      </p:sp>
      <p:sp>
        <p:nvSpPr>
          <p:cNvPr id="12" name="Text 9"/>
          <p:cNvSpPr/>
          <p:nvPr/>
        </p:nvSpPr>
        <p:spPr>
          <a:xfrm>
            <a:off x="761405" y="5659160"/>
            <a:ext cx="2841427" cy="2262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6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Продолжительность каждого занятия</a:t>
            </a:r>
            <a:endParaRPr lang="en-US" sz="1600"/>
          </a:p>
        </p:txBody>
      </p:sp>
      <p:sp>
        <p:nvSpPr>
          <p:cNvPr id="13" name="Text 10"/>
          <p:cNvSpPr/>
          <p:nvPr/>
        </p:nvSpPr>
        <p:spPr>
          <a:xfrm>
            <a:off x="761405" y="6238756"/>
            <a:ext cx="2841427" cy="46660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50"/>
              </a:lnSpc>
              <a:buNone/>
            </a:pPr>
            <a:r>
              <a:rPr lang="en-US" sz="365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5-7</a:t>
            </a:r>
            <a:endParaRPr lang="en-US" sz="3650"/>
          </a:p>
        </p:txBody>
      </p:sp>
      <p:sp>
        <p:nvSpPr>
          <p:cNvPr id="14" name="Text 11"/>
          <p:cNvSpPr/>
          <p:nvPr/>
        </p:nvSpPr>
        <p:spPr>
          <a:xfrm>
            <a:off x="1298258" y="6881932"/>
            <a:ext cx="1767602" cy="2209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6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Человек</a:t>
            </a:r>
            <a:endParaRPr lang="en-US" sz="1600"/>
          </a:p>
        </p:txBody>
      </p:sp>
      <p:sp>
        <p:nvSpPr>
          <p:cNvPr id="15" name="Text 12"/>
          <p:cNvSpPr/>
          <p:nvPr/>
        </p:nvSpPr>
        <p:spPr>
          <a:xfrm>
            <a:off x="761405" y="7244239"/>
            <a:ext cx="2841427" cy="2262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6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Оптимальный размер группы</a:t>
            </a:r>
            <a:endParaRPr lang="en-US" sz="1600"/>
          </a:p>
        </p:txBody>
      </p:sp>
      <p:sp>
        <p:nvSpPr>
          <p:cNvPr id="16" name="Text 13"/>
          <p:cNvSpPr/>
          <p:nvPr/>
        </p:nvSpPr>
        <p:spPr>
          <a:xfrm>
            <a:off x="3955494" y="1395174"/>
            <a:ext cx="2121218" cy="2651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>
                <a:solidFill>
                  <a:srgbClr val="4B6981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Форматы работы</a:t>
            </a:r>
            <a:endParaRPr lang="en-US" sz="1650"/>
          </a:p>
        </p:txBody>
      </p:sp>
      <p:sp>
        <p:nvSpPr>
          <p:cNvPr id="17" name="Shape 14"/>
          <p:cNvSpPr/>
          <p:nvPr/>
        </p:nvSpPr>
        <p:spPr>
          <a:xfrm>
            <a:off x="3955494" y="1819394"/>
            <a:ext cx="4434602" cy="901660"/>
          </a:xfrm>
          <a:prstGeom prst="roundRect">
            <a:avLst>
              <a:gd name="adj" fmla="val 6587"/>
            </a:avLst>
          </a:prstGeom>
          <a:solidFill>
            <a:srgbClr val="FFFAF6"/>
          </a:solidFill>
          <a:ln w="15240">
            <a:solidFill>
              <a:srgbClr val="E1C2C2"/>
            </a:solidFill>
            <a:prstDash val="solid"/>
          </a:ln>
          <a:effectLst>
            <a:outerShdw dist="12700" dir="2700000" algn="bl" rotWithShape="0">
              <a:srgbClr val="E1C2C2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18" name="Text 15"/>
          <p:cNvSpPr/>
          <p:nvPr/>
        </p:nvSpPr>
        <p:spPr>
          <a:xfrm>
            <a:off x="4112062" y="1975961"/>
            <a:ext cx="1767602" cy="2209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6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Малые группы</a:t>
            </a:r>
            <a:endParaRPr lang="en-US" sz="1600"/>
          </a:p>
        </p:txBody>
      </p:sp>
      <p:sp>
        <p:nvSpPr>
          <p:cNvPr id="19" name="Text 16"/>
          <p:cNvSpPr/>
          <p:nvPr/>
        </p:nvSpPr>
        <p:spPr>
          <a:xfrm>
            <a:off x="4112062" y="2338268"/>
            <a:ext cx="4121468" cy="2262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Основной формат для комфортного обучения и практики</a:t>
            </a:r>
            <a:endParaRPr lang="en-US" sz="1100"/>
          </a:p>
        </p:txBody>
      </p:sp>
      <p:sp>
        <p:nvSpPr>
          <p:cNvPr id="20" name="Shape 17"/>
          <p:cNvSpPr/>
          <p:nvPr/>
        </p:nvSpPr>
        <p:spPr>
          <a:xfrm>
            <a:off x="3955494" y="2862382"/>
            <a:ext cx="4434602" cy="901660"/>
          </a:xfrm>
          <a:prstGeom prst="roundRect">
            <a:avLst>
              <a:gd name="adj" fmla="val 6587"/>
            </a:avLst>
          </a:prstGeom>
          <a:solidFill>
            <a:srgbClr val="FFFAF6"/>
          </a:solidFill>
          <a:ln w="15240">
            <a:solidFill>
              <a:srgbClr val="CCC4EC"/>
            </a:solidFill>
            <a:prstDash val="solid"/>
          </a:ln>
          <a:effectLst>
            <a:outerShdw dist="12700" dir="2700000" algn="bl" rotWithShape="0">
              <a:srgbClr val="CCC4EC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21" name="Text 18"/>
          <p:cNvSpPr/>
          <p:nvPr/>
        </p:nvSpPr>
        <p:spPr>
          <a:xfrm>
            <a:off x="4112062" y="3018949"/>
            <a:ext cx="2739033" cy="2209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Индивидуальные консультации</a:t>
            </a:r>
            <a:endParaRPr lang="en-US" sz="1350"/>
          </a:p>
        </p:txBody>
      </p:sp>
      <p:sp>
        <p:nvSpPr>
          <p:cNvPr id="22" name="Text 19"/>
          <p:cNvSpPr/>
          <p:nvPr/>
        </p:nvSpPr>
        <p:spPr>
          <a:xfrm>
            <a:off x="4112062" y="3381256"/>
            <a:ext cx="4121468" cy="2262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Персональная работа над сложностями</a:t>
            </a:r>
            <a:endParaRPr lang="en-US" sz="1100"/>
          </a:p>
        </p:txBody>
      </p:sp>
      <p:sp>
        <p:nvSpPr>
          <p:cNvPr id="23" name="Shape 20"/>
          <p:cNvSpPr/>
          <p:nvPr/>
        </p:nvSpPr>
        <p:spPr>
          <a:xfrm>
            <a:off x="3955494" y="3905369"/>
            <a:ext cx="4434602" cy="901660"/>
          </a:xfrm>
          <a:prstGeom prst="roundRect">
            <a:avLst>
              <a:gd name="adj" fmla="val 6587"/>
            </a:avLst>
          </a:prstGeom>
          <a:solidFill>
            <a:srgbClr val="FFFAF6"/>
          </a:solidFill>
          <a:ln w="15240">
            <a:solidFill>
              <a:srgbClr val="B4DAE4"/>
            </a:solidFill>
            <a:prstDash val="solid"/>
          </a:ln>
          <a:effectLst>
            <a:outerShdw dist="12700" dir="2700000" algn="bl" rotWithShape="0">
              <a:srgbClr val="B4DAE4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24" name="Text 21"/>
          <p:cNvSpPr/>
          <p:nvPr/>
        </p:nvSpPr>
        <p:spPr>
          <a:xfrm>
            <a:off x="4112062" y="4061936"/>
            <a:ext cx="2147530" cy="2209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Проектная деятельность</a:t>
            </a:r>
            <a:endParaRPr lang="en-US" sz="1350"/>
          </a:p>
        </p:txBody>
      </p:sp>
      <p:sp>
        <p:nvSpPr>
          <p:cNvPr id="25" name="Text 22"/>
          <p:cNvSpPr/>
          <p:nvPr/>
        </p:nvSpPr>
        <p:spPr>
          <a:xfrm>
            <a:off x="4112062" y="4424243"/>
            <a:ext cx="4121468" cy="2262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Совместная подготовка выступлений</a:t>
            </a:r>
            <a:endParaRPr lang="en-US" sz="1100"/>
          </a:p>
        </p:txBody>
      </p:sp>
      <p:sp>
        <p:nvSpPr>
          <p:cNvPr id="26" name="Shape 23"/>
          <p:cNvSpPr/>
          <p:nvPr/>
        </p:nvSpPr>
        <p:spPr>
          <a:xfrm>
            <a:off x="3955494" y="4948357"/>
            <a:ext cx="4434602" cy="901660"/>
          </a:xfrm>
          <a:prstGeom prst="roundRect">
            <a:avLst>
              <a:gd name="adj" fmla="val 6587"/>
            </a:avLst>
          </a:prstGeom>
          <a:solidFill>
            <a:srgbClr val="FFFAF6"/>
          </a:solidFill>
          <a:ln w="15240">
            <a:solidFill>
              <a:srgbClr val="E1C2C2"/>
            </a:solidFill>
            <a:prstDash val="solid"/>
          </a:ln>
          <a:effectLst>
            <a:outerShdw dist="12700" dir="2700000" algn="bl" rotWithShape="0">
              <a:srgbClr val="E1C2C2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27" name="Text 24"/>
          <p:cNvSpPr/>
          <p:nvPr/>
        </p:nvSpPr>
        <p:spPr>
          <a:xfrm>
            <a:off x="4112062" y="5104924"/>
            <a:ext cx="2134433" cy="2209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Открытые мероприятия</a:t>
            </a:r>
            <a:endParaRPr lang="en-US" sz="1350"/>
          </a:p>
        </p:txBody>
      </p:sp>
      <p:sp>
        <p:nvSpPr>
          <p:cNvPr id="28" name="Text 25"/>
          <p:cNvSpPr/>
          <p:nvPr/>
        </p:nvSpPr>
        <p:spPr>
          <a:xfrm>
            <a:off x="4112062" y="5467231"/>
            <a:ext cx="4121468" cy="2262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Практика перед реальной аудиторией</a:t>
            </a:r>
            <a:endParaRPr lang="en-US" sz="1100"/>
          </a:p>
        </p:txBody>
      </p:sp>
      <p:pic>
        <p:nvPicPr>
          <p:cNvPr id="1026" name="Picture 2" descr="C:\Users\Tecno\Desktop\РАБОТА 2025\СОЗДАНИЕ БУКЛЕТА ПОДЛКАСМТ\2025-04-07_11-26-4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3942" y="142061"/>
            <a:ext cx="5650208" cy="30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cno\Downloads\photo_2025-12-18_16-34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3942" y="3399830"/>
            <a:ext cx="5855991" cy="30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793790" y="680918"/>
            <a:ext cx="5671185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>
                <a:solidFill>
                  <a:srgbClr val="4B6981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Сквозь игру к мастерству</a:t>
            </a:r>
            <a:endParaRPr lang="en-US" sz="3550"/>
          </a:p>
        </p:txBody>
      </p:sp>
      <p:sp>
        <p:nvSpPr>
          <p:cNvPr id="3" name="Text 1"/>
          <p:cNvSpPr/>
          <p:nvPr/>
        </p:nvSpPr>
        <p:spPr>
          <a:xfrm>
            <a:off x="793790" y="1610797"/>
            <a:ext cx="13042821" cy="2902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Программа построена по принципу </a:t>
            </a:r>
            <a:r>
              <a:rPr lang="en-US">
                <a:solidFill>
                  <a:srgbClr val="B05B5C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«от простого к сложному»</a:t>
            </a:r>
            <a:r>
              <a:rPr lang="en-US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, где каждый этап готовит участников к следующему уровню развития навыков</a:t>
            </a:r>
            <a:r>
              <a:rPr lang="en-US" sz="14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.</a:t>
            </a:r>
            <a:endParaRPr lang="en-US" sz="140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05144"/>
            <a:ext cx="907256" cy="108870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882497" y="2286595"/>
            <a:ext cx="2268260" cy="2834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Базовый уровень</a:t>
            </a:r>
            <a:endParaRPr lang="en-US" sz="1750"/>
          </a:p>
        </p:txBody>
      </p:sp>
      <p:sp>
        <p:nvSpPr>
          <p:cNvPr id="6" name="Text 3"/>
          <p:cNvSpPr/>
          <p:nvPr/>
        </p:nvSpPr>
        <p:spPr>
          <a:xfrm>
            <a:off x="1882497" y="2678906"/>
            <a:ext cx="11954113" cy="2902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Знакомство с группой, техника речи: правильное дыхание, четкая дикция, сила и тембр голоса</a:t>
            </a:r>
            <a:endParaRPr lang="en-US" sz="140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193852"/>
            <a:ext cx="907256" cy="108870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882497" y="3375303"/>
            <a:ext cx="2268260" cy="2834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Язык тела</a:t>
            </a:r>
            <a:endParaRPr lang="en-US" sz="1750"/>
          </a:p>
        </p:txBody>
      </p:sp>
      <p:sp>
        <p:nvSpPr>
          <p:cNvPr id="9" name="Text 5"/>
          <p:cNvSpPr/>
          <p:nvPr/>
        </p:nvSpPr>
        <p:spPr>
          <a:xfrm>
            <a:off x="1882497" y="3767614"/>
            <a:ext cx="11954113" cy="2902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Осознанное использование жестов, мимики, позы и зрительного контакта для усиления сообщения</a:t>
            </a:r>
            <a:endParaRPr lang="en-US" sz="140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282559"/>
            <a:ext cx="907256" cy="108870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882497" y="4464010"/>
            <a:ext cx="2268260" cy="2834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Структура речи</a:t>
            </a:r>
            <a:endParaRPr lang="en-US" sz="1750"/>
          </a:p>
        </p:txBody>
      </p:sp>
      <p:sp>
        <p:nvSpPr>
          <p:cNvPr id="12" name="Text 7"/>
          <p:cNvSpPr/>
          <p:nvPr/>
        </p:nvSpPr>
        <p:spPr>
          <a:xfrm>
            <a:off x="1882497" y="4856321"/>
            <a:ext cx="11954113" cy="2902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Создание яркого начала, логичной основной части и эффектного завершения выступления</a:t>
            </a:r>
            <a:endParaRPr lang="en-US" sz="140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371267"/>
            <a:ext cx="907256" cy="108870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882497" y="5552718"/>
            <a:ext cx="3479125" cy="2834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Импровизация и сторителлинг</a:t>
            </a:r>
            <a:endParaRPr lang="en-US" sz="1750"/>
          </a:p>
        </p:txBody>
      </p:sp>
      <p:sp>
        <p:nvSpPr>
          <p:cNvPr id="15" name="Text 9"/>
          <p:cNvSpPr/>
          <p:nvPr/>
        </p:nvSpPr>
        <p:spPr>
          <a:xfrm>
            <a:off x="1882497" y="5945029"/>
            <a:ext cx="11954113" cy="2902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Развитие спонтанности, умения рассказывать истории и вовлекать аудиторию</a:t>
            </a:r>
            <a:endParaRPr lang="en-US" sz="140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6459974"/>
            <a:ext cx="907256" cy="1088708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1882497" y="6641425"/>
            <a:ext cx="2268260" cy="2834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Итоговый проект</a:t>
            </a:r>
            <a:endParaRPr lang="en-US" sz="1750"/>
          </a:p>
        </p:txBody>
      </p:sp>
      <p:sp>
        <p:nvSpPr>
          <p:cNvPr id="18" name="Text 11"/>
          <p:cNvSpPr/>
          <p:nvPr/>
        </p:nvSpPr>
        <p:spPr>
          <a:xfrm>
            <a:off x="1882497" y="7033736"/>
            <a:ext cx="11954113" cy="2902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Подготовка и проведение публичного выступления на мероприятии «Открытый микрофон»</a:t>
            </a:r>
            <a:endParaRPr lang="en-US" sz="1400"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560546" y="440412"/>
            <a:ext cx="3486269" cy="3502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4B6981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Как мы видим результат?</a:t>
            </a:r>
            <a:endParaRPr lang="en-US" sz="2200"/>
          </a:p>
        </p:txBody>
      </p:sp>
      <p:sp>
        <p:nvSpPr>
          <p:cNvPr id="3" name="Text 1"/>
          <p:cNvSpPr/>
          <p:nvPr/>
        </p:nvSpPr>
        <p:spPr>
          <a:xfrm>
            <a:off x="560546" y="1014889"/>
            <a:ext cx="13509309" cy="1794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2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Используется комплексный диагностический инструментарий, позволяющий отследить динамику развития каждого участника на всех этапах программы.</a:t>
            </a:r>
            <a:endParaRPr lang="en-US" sz="1200"/>
          </a:p>
        </p:txBody>
      </p:sp>
      <p:sp>
        <p:nvSpPr>
          <p:cNvPr id="4" name="Shape 2"/>
          <p:cNvSpPr/>
          <p:nvPr/>
        </p:nvSpPr>
        <p:spPr>
          <a:xfrm>
            <a:off x="560546" y="2190631"/>
            <a:ext cx="13509309" cy="15240"/>
          </a:xfrm>
          <a:prstGeom prst="roundRect">
            <a:avLst>
              <a:gd name="adj" fmla="val 309000"/>
            </a:avLst>
          </a:prstGeom>
          <a:solidFill>
            <a:srgbClr val="000000">
              <a:alpha val="8000"/>
            </a:srgbClr>
          </a:solidFill>
        </p:spPr>
        <p:txBody>
          <a:bodyPr/>
          <a:lstStyle/>
          <a:p/>
        </p:txBody>
      </p:sp>
      <p:sp>
        <p:nvSpPr>
          <p:cNvPr id="5" name="Shape 3"/>
          <p:cNvSpPr/>
          <p:nvPr/>
        </p:nvSpPr>
        <p:spPr>
          <a:xfrm>
            <a:off x="3895130" y="1854279"/>
            <a:ext cx="15240" cy="336352"/>
          </a:xfrm>
          <a:prstGeom prst="roundRect">
            <a:avLst>
              <a:gd name="adj" fmla="val 309000"/>
            </a:avLst>
          </a:prstGeom>
          <a:solidFill>
            <a:srgbClr val="C7A8A8"/>
          </a:solidFill>
        </p:spPr>
        <p:txBody>
          <a:bodyPr/>
          <a:lstStyle/>
          <a:p/>
        </p:txBody>
      </p:sp>
      <p:sp>
        <p:nvSpPr>
          <p:cNvPr id="6" name="Shape 4"/>
          <p:cNvSpPr/>
          <p:nvPr/>
        </p:nvSpPr>
        <p:spPr>
          <a:xfrm>
            <a:off x="3776662" y="2064544"/>
            <a:ext cx="252174" cy="252174"/>
          </a:xfrm>
          <a:prstGeom prst="roundRect">
            <a:avLst>
              <a:gd name="adj" fmla="val 18674"/>
            </a:avLst>
          </a:prstGeom>
          <a:solidFill>
            <a:srgbClr val="E1C2C2">
              <a:alpha val="50000"/>
            </a:srgbClr>
          </a:solidFill>
          <a:ln w="7620">
            <a:solidFill>
              <a:srgbClr val="C7A8A8"/>
            </a:solidFill>
            <a:prstDash val="solid"/>
          </a:ln>
          <a:effectLst>
            <a:outerShdw dist="10160" dir="2700000" algn="bl" rotWithShape="0">
              <a:srgbClr val="C7A8A8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7" name="Text 5"/>
          <p:cNvSpPr/>
          <p:nvPr/>
        </p:nvSpPr>
        <p:spPr>
          <a:xfrm>
            <a:off x="3818692" y="2085558"/>
            <a:ext cx="168116" cy="2101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130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1</a:t>
            </a:r>
            <a:endParaRPr lang="en-US" sz="1300"/>
          </a:p>
        </p:txBody>
      </p:sp>
      <p:sp>
        <p:nvSpPr>
          <p:cNvPr id="8" name="Text 6"/>
          <p:cNvSpPr/>
          <p:nvPr/>
        </p:nvSpPr>
        <p:spPr>
          <a:xfrm>
            <a:off x="3181469" y="1320403"/>
            <a:ext cx="1442561" cy="17514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2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Входная диагностика</a:t>
            </a:r>
            <a:endParaRPr lang="en-US" sz="1200"/>
          </a:p>
        </p:txBody>
      </p:sp>
      <p:sp>
        <p:nvSpPr>
          <p:cNvPr id="9" name="Text 7"/>
          <p:cNvSpPr/>
          <p:nvPr/>
        </p:nvSpPr>
        <p:spPr>
          <a:xfrm>
            <a:off x="672584" y="1562814"/>
            <a:ext cx="6460450" cy="1794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12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Анкеты самооценки, видео-пробы выступлений, педагогическое наблюдение, определение начального уровня</a:t>
            </a:r>
            <a:endParaRPr lang="en-US" sz="1200"/>
          </a:p>
        </p:txBody>
      </p:sp>
      <p:sp>
        <p:nvSpPr>
          <p:cNvPr id="10" name="Shape 8"/>
          <p:cNvSpPr/>
          <p:nvPr/>
        </p:nvSpPr>
        <p:spPr>
          <a:xfrm>
            <a:off x="7307461" y="2190631"/>
            <a:ext cx="15240" cy="336352"/>
          </a:xfrm>
          <a:prstGeom prst="roundRect">
            <a:avLst>
              <a:gd name="adj" fmla="val 309000"/>
            </a:avLst>
          </a:prstGeom>
          <a:solidFill>
            <a:srgbClr val="B2AAD2"/>
          </a:solidFill>
        </p:spPr>
        <p:txBody>
          <a:bodyPr/>
          <a:lstStyle/>
          <a:p/>
        </p:txBody>
      </p:sp>
      <p:sp>
        <p:nvSpPr>
          <p:cNvPr id="11" name="Shape 9"/>
          <p:cNvSpPr/>
          <p:nvPr/>
        </p:nvSpPr>
        <p:spPr>
          <a:xfrm>
            <a:off x="7188994" y="2064544"/>
            <a:ext cx="252174" cy="252174"/>
          </a:xfrm>
          <a:prstGeom prst="roundRect">
            <a:avLst>
              <a:gd name="adj" fmla="val 18674"/>
            </a:avLst>
          </a:prstGeom>
          <a:solidFill>
            <a:srgbClr val="CCC4EC">
              <a:alpha val="50000"/>
            </a:srgbClr>
          </a:solidFill>
          <a:ln w="7620">
            <a:solidFill>
              <a:srgbClr val="B2AAD2"/>
            </a:solidFill>
            <a:prstDash val="solid"/>
          </a:ln>
          <a:effectLst>
            <a:outerShdw dist="10160" dir="2700000" algn="bl" rotWithShape="0">
              <a:srgbClr val="B2AAD2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12" name="Text 10"/>
          <p:cNvSpPr/>
          <p:nvPr/>
        </p:nvSpPr>
        <p:spPr>
          <a:xfrm>
            <a:off x="7231023" y="2085558"/>
            <a:ext cx="168116" cy="2101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130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2</a:t>
            </a:r>
            <a:endParaRPr lang="en-US" sz="1300"/>
          </a:p>
        </p:txBody>
      </p:sp>
      <p:sp>
        <p:nvSpPr>
          <p:cNvPr id="13" name="Text 11"/>
          <p:cNvSpPr/>
          <p:nvPr/>
        </p:nvSpPr>
        <p:spPr>
          <a:xfrm>
            <a:off x="6614398" y="2639020"/>
            <a:ext cx="1401485" cy="17514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2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Текущий контроль</a:t>
            </a:r>
            <a:endParaRPr lang="en-US" sz="1200"/>
          </a:p>
        </p:txBody>
      </p:sp>
      <p:sp>
        <p:nvSpPr>
          <p:cNvPr id="14" name="Text 12"/>
          <p:cNvSpPr/>
          <p:nvPr/>
        </p:nvSpPr>
        <p:spPr>
          <a:xfrm>
            <a:off x="4084915" y="2881432"/>
            <a:ext cx="6460450" cy="1794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12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Чек-листы успеваемости на каждом занятии, самооценка по методике «Лестница успеха», обратная связь от педагога</a:t>
            </a:r>
            <a:endParaRPr lang="en-US" sz="1200"/>
          </a:p>
        </p:txBody>
      </p:sp>
      <p:sp>
        <p:nvSpPr>
          <p:cNvPr id="15" name="Shape 13"/>
          <p:cNvSpPr/>
          <p:nvPr/>
        </p:nvSpPr>
        <p:spPr>
          <a:xfrm>
            <a:off x="10719911" y="1854279"/>
            <a:ext cx="15240" cy="336352"/>
          </a:xfrm>
          <a:prstGeom prst="roundRect">
            <a:avLst>
              <a:gd name="adj" fmla="val 309000"/>
            </a:avLst>
          </a:prstGeom>
          <a:solidFill>
            <a:srgbClr val="9AC0CA"/>
          </a:solidFill>
        </p:spPr>
        <p:txBody>
          <a:bodyPr/>
          <a:lstStyle/>
          <a:p/>
        </p:txBody>
      </p:sp>
      <p:sp>
        <p:nvSpPr>
          <p:cNvPr id="16" name="Shape 14"/>
          <p:cNvSpPr/>
          <p:nvPr/>
        </p:nvSpPr>
        <p:spPr>
          <a:xfrm>
            <a:off x="10601444" y="2064544"/>
            <a:ext cx="252174" cy="252174"/>
          </a:xfrm>
          <a:prstGeom prst="roundRect">
            <a:avLst>
              <a:gd name="adj" fmla="val 18674"/>
            </a:avLst>
          </a:prstGeom>
          <a:solidFill>
            <a:srgbClr val="B4DAE4">
              <a:alpha val="50000"/>
            </a:srgbClr>
          </a:solidFill>
          <a:ln w="7620">
            <a:solidFill>
              <a:srgbClr val="9AC0CA"/>
            </a:solidFill>
            <a:prstDash val="solid"/>
          </a:ln>
          <a:effectLst>
            <a:outerShdw dist="10160" dir="2700000" algn="bl" rotWithShape="0">
              <a:srgbClr val="9AC0CA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17" name="Text 15"/>
          <p:cNvSpPr/>
          <p:nvPr/>
        </p:nvSpPr>
        <p:spPr>
          <a:xfrm>
            <a:off x="10643473" y="2085558"/>
            <a:ext cx="168116" cy="2101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130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3</a:t>
            </a:r>
            <a:endParaRPr lang="en-US" sz="1300"/>
          </a:p>
        </p:txBody>
      </p:sp>
      <p:sp>
        <p:nvSpPr>
          <p:cNvPr id="18" name="Text 16"/>
          <p:cNvSpPr/>
          <p:nvPr/>
        </p:nvSpPr>
        <p:spPr>
          <a:xfrm>
            <a:off x="10026729" y="1320403"/>
            <a:ext cx="1401485" cy="17514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1200">
                <a:solidFill>
                  <a:srgbClr val="6F655D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Итоговая оценка</a:t>
            </a:r>
            <a:endParaRPr lang="en-US" sz="1200"/>
          </a:p>
        </p:txBody>
      </p:sp>
      <p:sp>
        <p:nvSpPr>
          <p:cNvPr id="19" name="Text 17"/>
          <p:cNvSpPr/>
          <p:nvPr/>
        </p:nvSpPr>
        <p:spPr>
          <a:xfrm>
            <a:off x="7489626" y="1533405"/>
            <a:ext cx="6460569" cy="1794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400"/>
              </a:lnSpc>
              <a:buNone/>
            </a:pPr>
            <a:endParaRPr lang="en-US" sz="1100"/>
          </a:p>
        </p:txBody>
      </p:sp>
      <p:sp>
        <p:nvSpPr>
          <p:cNvPr id="20" name="Shape 18"/>
          <p:cNvSpPr/>
          <p:nvPr/>
        </p:nvSpPr>
        <p:spPr>
          <a:xfrm>
            <a:off x="560546" y="3242956"/>
            <a:ext cx="13509309" cy="21550"/>
          </a:xfrm>
          <a:prstGeom prst="rect">
            <a:avLst/>
          </a:prstGeom>
          <a:solidFill>
            <a:srgbClr val="6F655D">
              <a:alpha val="50000"/>
            </a:srgbClr>
          </a:solidFill>
        </p:spPr>
        <p:txBody>
          <a:bodyPr/>
          <a:lstStyle/>
          <a:p/>
        </p:txBody>
      </p:sp>
      <p:sp>
        <p:nvSpPr>
          <p:cNvPr id="21" name="Text 19"/>
          <p:cNvSpPr/>
          <p:nvPr/>
        </p:nvSpPr>
        <p:spPr>
          <a:xfrm>
            <a:off x="560546" y="3502581"/>
            <a:ext cx="2511385" cy="21026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>
                <a:solidFill>
                  <a:srgbClr val="4B6981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Формы фиксации результатов</a:t>
            </a:r>
            <a:endParaRPr lang="en-US" sz="1300"/>
          </a:p>
        </p:txBody>
      </p:sp>
      <p:sp>
        <p:nvSpPr>
          <p:cNvPr id="22" name="Text 20"/>
          <p:cNvSpPr/>
          <p:nvPr/>
        </p:nvSpPr>
        <p:spPr>
          <a:xfrm>
            <a:off x="560546" y="3712845"/>
            <a:ext cx="5030629" cy="2914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00"/>
              </a:lnSpc>
              <a:buSzTx/>
              <a:buChar char="•"/>
            </a:pPr>
            <a:r>
              <a:rPr lang="en-US" sz="1200" b="1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Индивидуальная карта </a:t>
            </a:r>
            <a:r>
              <a:rPr lang="en-US" sz="1200" b="1" err="1" smtClean="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развития</a:t>
            </a:r>
            <a:endParaRPr lang="ru-RU" sz="1200" b="1" smtClean="0">
              <a:solidFill>
                <a:srgbClr val="6F655D"/>
              </a:solidFill>
              <a:latin typeface="Public Sans" pitchFamily="34" charset="0"/>
              <a:ea typeface="Public Sans" pitchFamily="34" charset="-122"/>
              <a:cs typeface="Public Sans" pitchFamily="34" charset="-120"/>
            </a:endParaRPr>
          </a:p>
          <a:p>
            <a:pPr marL="342900" indent="-342900" algn="l">
              <a:lnSpc>
                <a:spcPts val="1400"/>
              </a:lnSpc>
              <a:buSzTx/>
              <a:buChar char="•"/>
            </a:pPr>
            <a:r>
              <a:rPr lang="en-US" sz="1200" smtClean="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 </a:t>
            </a:r>
            <a:r>
              <a:rPr lang="en-US" sz="120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— отслеживание динамики каждого участника</a:t>
            </a:r>
            <a:endParaRPr lang="en-US" sz="1200"/>
          </a:p>
        </p:txBody>
      </p:sp>
      <p:sp>
        <p:nvSpPr>
          <p:cNvPr id="23" name="Text 21"/>
          <p:cNvSpPr/>
          <p:nvPr/>
        </p:nvSpPr>
        <p:spPr>
          <a:xfrm>
            <a:off x="560546" y="4043482"/>
            <a:ext cx="6617970" cy="1794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00"/>
              </a:lnSpc>
              <a:buSzTx/>
              <a:buChar char="•"/>
            </a:pPr>
            <a:r>
              <a:rPr lang="en-US" sz="850" b="1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Видеоархив выступлений</a:t>
            </a:r>
            <a:r>
              <a:rPr lang="en-US" sz="85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 — наглядная демонстрация прогресса</a:t>
            </a:r>
            <a:endParaRPr lang="en-US" sz="850"/>
          </a:p>
        </p:txBody>
      </p:sp>
      <p:sp>
        <p:nvSpPr>
          <p:cNvPr id="24" name="Text 22"/>
          <p:cNvSpPr/>
          <p:nvPr/>
        </p:nvSpPr>
        <p:spPr>
          <a:xfrm>
            <a:off x="560546" y="4262080"/>
            <a:ext cx="6617970" cy="1794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400"/>
              </a:lnSpc>
              <a:buSzTx/>
              <a:buChar char="•"/>
            </a:pPr>
            <a:r>
              <a:rPr lang="en-US" sz="850" b="1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Портфолио достижений</a:t>
            </a:r>
            <a:r>
              <a:rPr lang="en-US" sz="85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 — сертификаты, отзывы, лучшие моменты</a:t>
            </a:r>
            <a:endParaRPr lang="en-US" sz="850"/>
          </a:p>
        </p:txBody>
      </p:sp>
      <p:pic>
        <p:nvPicPr>
          <p:cNvPr id="3075" name="Picture 3" descr="C:\Users\Tecno\Downloads\2025-12-18_12-52-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7480" y="3417213"/>
            <a:ext cx="8690727" cy="43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9058274" y="1505392"/>
            <a:ext cx="414337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en-US" sz="1100" err="1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Анализ финального публичного выступления, итоговые анкеты, сравнительный видеоанализ, самооценка прогресса</a:t>
            </a:r>
            <a:endParaRPr lang="en-US" sz="11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0"/>
          <p:cNvSpPr/>
          <p:nvPr/>
        </p:nvSpPr>
        <p:spPr>
          <a:xfrm>
            <a:off x="793790" y="700207"/>
            <a:ext cx="662178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>
                <a:solidFill>
                  <a:srgbClr val="4B6981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Ожидаемые результаты</a:t>
            </a:r>
            <a:endParaRPr lang="en-US" sz="4450"/>
          </a:p>
        </p:txBody>
      </p:sp>
      <p:sp>
        <p:nvSpPr>
          <p:cNvPr id="3" name="Text 1"/>
          <p:cNvSpPr/>
          <p:nvPr/>
        </p:nvSpPr>
        <p:spPr>
          <a:xfrm>
            <a:off x="793790" y="1862614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По завершении программы участники приобретут комплекс важнейших навыков для успешной социализации и личностного развития.</a:t>
            </a:r>
            <a:endParaRPr lang="en-US" sz="1750"/>
          </a:p>
        </p:txBody>
      </p:sp>
      <p:sp>
        <p:nvSpPr>
          <p:cNvPr id="4" name="Shape 2"/>
          <p:cNvSpPr/>
          <p:nvPr/>
        </p:nvSpPr>
        <p:spPr>
          <a:xfrm>
            <a:off x="793790" y="2843570"/>
            <a:ext cx="4196358" cy="2410897"/>
          </a:xfrm>
          <a:prstGeom prst="roundRect">
            <a:avLst>
              <a:gd name="adj" fmla="val 3952"/>
            </a:avLst>
          </a:prstGeom>
          <a:solidFill>
            <a:srgbClr val="E1C2C2">
              <a:alpha val="50000"/>
            </a:srgbClr>
          </a:solidFill>
          <a:ln w="7620">
            <a:solidFill>
              <a:srgbClr val="C7A8A8"/>
            </a:solidFill>
            <a:prstDash val="solid"/>
          </a:ln>
          <a:effectLst>
            <a:outerShdw dist="20320" dir="2700000" algn="bl" rotWithShape="0">
              <a:srgbClr val="C7A8A8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5" name="Text 3"/>
          <p:cNvSpPr/>
          <p:nvPr/>
        </p:nvSpPr>
        <p:spPr>
          <a:xfrm>
            <a:off x="1028224" y="307800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Научатся</a:t>
            </a:r>
            <a:endParaRPr lang="en-US" sz="2200"/>
          </a:p>
        </p:txBody>
      </p:sp>
      <p:sp>
        <p:nvSpPr>
          <p:cNvPr id="6" name="Text 4"/>
          <p:cNvSpPr/>
          <p:nvPr/>
        </p:nvSpPr>
        <p:spPr>
          <a:xfrm>
            <a:off x="1028224" y="3568422"/>
            <a:ext cx="3727490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Готовить и проводить короткие публичные выступления, структурировать свои мысли, использовать приемы риторики</a:t>
            </a:r>
            <a:endParaRPr lang="en-US" sz="1750"/>
          </a:p>
        </p:txBody>
      </p:sp>
      <p:sp>
        <p:nvSpPr>
          <p:cNvPr id="7" name="Shape 5"/>
          <p:cNvSpPr/>
          <p:nvPr/>
        </p:nvSpPr>
        <p:spPr>
          <a:xfrm>
            <a:off x="5216962" y="2843570"/>
            <a:ext cx="4196358" cy="2410897"/>
          </a:xfrm>
          <a:prstGeom prst="roundRect">
            <a:avLst>
              <a:gd name="adj" fmla="val 3952"/>
            </a:avLst>
          </a:prstGeom>
          <a:solidFill>
            <a:srgbClr val="FCE8DD">
              <a:alpha val="50000"/>
            </a:srgbClr>
          </a:solidFill>
          <a:ln w="7620">
            <a:solidFill>
              <a:srgbClr val="E2CEC3"/>
            </a:solidFill>
            <a:prstDash val="solid"/>
          </a:ln>
          <a:effectLst>
            <a:outerShdw dist="20320" dir="2700000" algn="bl" rotWithShape="0">
              <a:srgbClr val="E2CEC3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8" name="Text 6"/>
          <p:cNvSpPr/>
          <p:nvPr/>
        </p:nvSpPr>
        <p:spPr>
          <a:xfrm>
            <a:off x="5451396" y="307800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Смогут</a:t>
            </a:r>
            <a:endParaRPr lang="en-US" sz="2200"/>
          </a:p>
        </p:txBody>
      </p:sp>
      <p:sp>
        <p:nvSpPr>
          <p:cNvPr id="9" name="Text 7"/>
          <p:cNvSpPr/>
          <p:nvPr/>
        </p:nvSpPr>
        <p:spPr>
          <a:xfrm>
            <a:off x="5451396" y="3568422"/>
            <a:ext cx="3727490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Управлять своим голосом, интонацией и темпом речи, эффективно использовать язык тела для усиления послания</a:t>
            </a:r>
            <a:endParaRPr lang="en-US" sz="1750"/>
          </a:p>
        </p:txBody>
      </p:sp>
      <p:sp>
        <p:nvSpPr>
          <p:cNvPr id="10" name="Shape 8"/>
          <p:cNvSpPr/>
          <p:nvPr/>
        </p:nvSpPr>
        <p:spPr>
          <a:xfrm>
            <a:off x="9640133" y="2843570"/>
            <a:ext cx="4196358" cy="2410897"/>
          </a:xfrm>
          <a:prstGeom prst="roundRect">
            <a:avLst>
              <a:gd name="adj" fmla="val 3952"/>
            </a:avLst>
          </a:prstGeom>
          <a:solidFill>
            <a:srgbClr val="E2F0F3">
              <a:alpha val="50000"/>
            </a:srgbClr>
          </a:solidFill>
          <a:ln w="7620">
            <a:solidFill>
              <a:srgbClr val="C8D6D9"/>
            </a:solidFill>
            <a:prstDash val="solid"/>
          </a:ln>
          <a:effectLst>
            <a:outerShdw dist="20320" dir="2700000" algn="bl" rotWithShape="0">
              <a:srgbClr val="C8D6D9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11" name="Text 9"/>
          <p:cNvSpPr/>
          <p:nvPr/>
        </p:nvSpPr>
        <p:spPr>
          <a:xfrm>
            <a:off x="9874568" y="307800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Повысят</a:t>
            </a:r>
            <a:endParaRPr lang="en-US" sz="2200"/>
          </a:p>
        </p:txBody>
      </p:sp>
      <p:sp>
        <p:nvSpPr>
          <p:cNvPr id="12" name="Text 10"/>
          <p:cNvSpPr/>
          <p:nvPr/>
        </p:nvSpPr>
        <p:spPr>
          <a:xfrm>
            <a:off x="9874568" y="3568422"/>
            <a:ext cx="3727490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Самооценку и уверенность в себе, веру в собственные силы и способность справляться с трудными ситуациями</a:t>
            </a:r>
            <a:endParaRPr lang="en-US" sz="1750"/>
          </a:p>
        </p:txBody>
      </p:sp>
      <p:sp>
        <p:nvSpPr>
          <p:cNvPr id="13" name="Shape 11"/>
          <p:cNvSpPr/>
          <p:nvPr/>
        </p:nvSpPr>
        <p:spPr>
          <a:xfrm>
            <a:off x="793790" y="5481280"/>
            <a:ext cx="6407944" cy="2047994"/>
          </a:xfrm>
          <a:prstGeom prst="roundRect">
            <a:avLst>
              <a:gd name="adj" fmla="val 4652"/>
            </a:avLst>
          </a:prstGeom>
          <a:solidFill>
            <a:srgbClr val="CBCFD7">
              <a:alpha val="50000"/>
            </a:srgbClr>
          </a:solidFill>
          <a:ln w="7620">
            <a:solidFill>
              <a:srgbClr val="B1B5BD"/>
            </a:solidFill>
            <a:prstDash val="solid"/>
          </a:ln>
          <a:effectLst>
            <a:outerShdw dist="20320" dir="2700000" algn="bl" rotWithShape="0">
              <a:srgbClr val="B1B5BD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14" name="Text 12"/>
          <p:cNvSpPr/>
          <p:nvPr/>
        </p:nvSpPr>
        <p:spPr>
          <a:xfrm>
            <a:off x="1028224" y="571571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Преодолеют</a:t>
            </a:r>
            <a:endParaRPr lang="en-US" sz="2200"/>
          </a:p>
        </p:txBody>
      </p:sp>
      <p:sp>
        <p:nvSpPr>
          <p:cNvPr id="15" name="Text 13"/>
          <p:cNvSpPr/>
          <p:nvPr/>
        </p:nvSpPr>
        <p:spPr>
          <a:xfrm>
            <a:off x="1028224" y="6206133"/>
            <a:ext cx="5939076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Страх перед аудиторией, тревожность при публичных выступлениях, психологические зажимы в коммуникации</a:t>
            </a:r>
            <a:endParaRPr lang="en-US" sz="1750"/>
          </a:p>
        </p:txBody>
      </p:sp>
      <p:sp>
        <p:nvSpPr>
          <p:cNvPr id="16" name="Shape 14"/>
          <p:cNvSpPr/>
          <p:nvPr/>
        </p:nvSpPr>
        <p:spPr>
          <a:xfrm>
            <a:off x="7428548" y="5481280"/>
            <a:ext cx="6407944" cy="2047994"/>
          </a:xfrm>
          <a:prstGeom prst="roundRect">
            <a:avLst>
              <a:gd name="adj" fmla="val 4652"/>
            </a:avLst>
          </a:prstGeom>
          <a:solidFill>
            <a:srgbClr val="BCB4DC">
              <a:alpha val="50000"/>
            </a:srgbClr>
          </a:solidFill>
          <a:ln w="7620">
            <a:solidFill>
              <a:srgbClr val="A29AC2"/>
            </a:solidFill>
            <a:prstDash val="solid"/>
          </a:ln>
          <a:effectLst>
            <a:outerShdw dist="20320" dir="2700000" algn="bl" rotWithShape="0">
              <a:srgbClr val="A29AC2">
                <a:alpha val="100000"/>
              </a:srgbClr>
            </a:outerShdw>
          </a:effectLst>
        </p:spPr>
        <p:txBody>
          <a:bodyPr/>
          <a:lstStyle/>
          <a:p/>
        </p:txBody>
      </p:sp>
      <p:sp>
        <p:nvSpPr>
          <p:cNvPr id="17" name="Text 15"/>
          <p:cNvSpPr/>
          <p:nvPr/>
        </p:nvSpPr>
        <p:spPr>
          <a:xfrm>
            <a:off x="7662982" y="571571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>
                <a:solidFill>
                  <a:srgbClr val="000000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Разовьют</a:t>
            </a:r>
            <a:endParaRPr lang="en-US" sz="2200"/>
          </a:p>
        </p:txBody>
      </p:sp>
      <p:sp>
        <p:nvSpPr>
          <p:cNvPr id="18" name="Text 16"/>
          <p:cNvSpPr/>
          <p:nvPr/>
        </p:nvSpPr>
        <p:spPr>
          <a:xfrm>
            <a:off x="7662982" y="6206133"/>
            <a:ext cx="5939076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000000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Навыки работы в команде, конструктивного общения, эмпатии и взаимоподдержки в группе сверстников</a:t>
            </a:r>
            <a:endParaRPr lang="en-US" sz="1750"/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131</Paragraphs>
  <Slides>12</Slides>
  <Notes>11</Notes>
  <TotalTime>132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8">
      <vt:lpstr>Arial</vt:lpstr>
      <vt:lpstr>Calibri Light</vt:lpstr>
      <vt:lpstr>Calibri</vt:lpstr>
      <vt:lpstr>Playfair Display Semi Bold</vt:lpstr>
      <vt:lpstr>Public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cp:lastModifiedBy>Tecno</cp:lastModifiedBy>
  <cp:revision>18</cp:revision>
  <dcterms:created xsi:type="dcterms:W3CDTF">2025-11-25T20:43:05Z</dcterms:created>
  <dcterms:modified xsi:type="dcterms:W3CDTF">2025-12-19T08:45:57Z</dcterms:modified>
</cp:coreProperties>
</file>