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1" r:id="rId6"/>
    <p:sldId id="263" r:id="rId7"/>
    <p:sldId id="275" r:id="rId8"/>
    <p:sldId id="264" r:id="rId9"/>
    <p:sldId id="274" r:id="rId10"/>
    <p:sldId id="266" r:id="rId11"/>
    <p:sldId id="267" r:id="rId12"/>
    <p:sldId id="268" r:id="rId13"/>
    <p:sldId id="270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142984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Влажно-тепловая обработка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4643447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Подготовила: </a:t>
            </a:r>
          </a:p>
          <a:p>
            <a:r>
              <a:rPr lang="ru-RU" sz="2000" b="1" dirty="0" err="1" smtClean="0">
                <a:latin typeface="Monotype Corsiva" pitchFamily="66" charset="0"/>
              </a:rPr>
              <a:t>Лобач-Хомутова</a:t>
            </a:r>
            <a:r>
              <a:rPr lang="ru-RU" sz="2000" b="1" dirty="0" smtClean="0">
                <a:latin typeface="Monotype Corsiva" pitchFamily="66" charset="0"/>
              </a:rPr>
              <a:t> Мария Павловна 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7166"/>
            <a:ext cx="621510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Парогенераторы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Парогенератор – это аппарат, состоящий из бойлера и утюга, соединяемыми шлангом. В бойлер наливается вода, плотно закрывается крышкой и нагревается. При нагреве создается давление и пар из бойлера через паровой шланг подается в утюг. Объем воды, заливаемой в бойлер, гораздо больше, чем объем, заливаемый в утюг. Утюг парогенератора тоже весит больше, чем обычный утюг.</a:t>
            </a:r>
          </a:p>
        </p:txBody>
      </p:sp>
      <p:pic>
        <p:nvPicPr>
          <p:cNvPr id="5" name="Рисунок 4" descr="25.jpg"/>
          <p:cNvPicPr/>
          <p:nvPr/>
        </p:nvPicPr>
        <p:blipFill>
          <a:blip r:embed="rId3" cstate="print"/>
          <a:srcRect l="4000" t="12667" r="2600" b="8000"/>
          <a:stretch>
            <a:fillRect/>
          </a:stretch>
        </p:blipFill>
        <p:spPr bwMode="auto">
          <a:xfrm>
            <a:off x="2786050" y="3071810"/>
            <a:ext cx="321471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1 приспособлений для идеальной глажки"/>
          <p:cNvPicPr/>
          <p:nvPr/>
        </p:nvPicPr>
        <p:blipFill>
          <a:blip r:embed="rId4" cstate="print"/>
          <a:srcRect l="12750" t="2200" r="14481"/>
          <a:stretch>
            <a:fillRect/>
          </a:stretch>
        </p:blipFill>
        <p:spPr bwMode="auto">
          <a:xfrm>
            <a:off x="3357554" y="4786322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57166"/>
            <a:ext cx="64294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Паровоздушные манекены и 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отпариватели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r>
              <a:rPr lang="ru-RU" sz="2000" dirty="0" smtClean="0">
                <a:latin typeface="Monotype Corsiva" pitchFamily="66" charset="0"/>
              </a:rPr>
              <a:t>Паровоздушный манекен предназначен для окончательной ВТО плечевых швейных изделий. </a:t>
            </a:r>
            <a:r>
              <a:rPr lang="ru-RU" dirty="0" smtClean="0">
                <a:latin typeface="Monotype Corsiva" pitchFamily="66" charset="0"/>
              </a:rPr>
              <a:t>Манекен</a:t>
            </a:r>
            <a:r>
              <a:rPr lang="ru-RU" sz="2000" dirty="0" smtClean="0">
                <a:latin typeface="Monotype Corsiva" pitchFamily="66" charset="0"/>
              </a:rPr>
              <a:t> состоит из вентилятора, основания и остова, на который надет чехол из теплостойкой ткани, имеющий форму фигуры определенного размера. Изделие обрабатывается горячим паром. </a:t>
            </a:r>
          </a:p>
          <a:p>
            <a:r>
              <a:rPr lang="ru-RU" sz="2000" b="1" dirty="0" smtClean="0">
                <a:latin typeface="Monotype Corsiva" pitchFamily="66" charset="0"/>
              </a:rPr>
              <a:t>Вертикальный </a:t>
            </a:r>
            <a:r>
              <a:rPr lang="ru-RU" sz="2000" b="1" dirty="0" err="1" smtClean="0">
                <a:latin typeface="Monotype Corsiva" pitchFamily="66" charset="0"/>
              </a:rPr>
              <a:t>отпариватель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r>
              <a:rPr lang="ru-RU" sz="2000" dirty="0" smtClean="0">
                <a:latin typeface="Monotype Corsiva" pitchFamily="66" charset="0"/>
              </a:rPr>
              <a:t> В комплект этого устройства входит от одной до трёх насадок с функцией подачи пара.</a:t>
            </a:r>
          </a:p>
          <a:p>
            <a:r>
              <a:rPr lang="ru-RU" sz="2000" dirty="0" smtClean="0">
                <a:latin typeface="Monotype Corsiva" pitchFamily="66" charset="0"/>
              </a:rPr>
              <a:t>Таким помощником можно отпарить одежду прямо на вешалке или манекене, отутюжить лацканы жакета или пальто одновременно с двух сторон</a:t>
            </a:r>
            <a:r>
              <a:rPr lang="ru-RU" dirty="0" smtClean="0"/>
              <a:t>.</a:t>
            </a:r>
          </a:p>
        </p:txBody>
      </p:sp>
      <p:pic>
        <p:nvPicPr>
          <p:cNvPr id="5" name="Рисунок 4" descr="https://fsd.multiurok.ru/html/2023/02/07/s_63e175497aa5c/img17.jpg"/>
          <p:cNvPicPr/>
          <p:nvPr/>
        </p:nvPicPr>
        <p:blipFill>
          <a:blip r:embed="rId3" cstate="print"/>
          <a:srcRect l="7696" t="5128" r="52699" b="52992"/>
          <a:stretch>
            <a:fillRect/>
          </a:stretch>
        </p:blipFill>
        <p:spPr bwMode="auto">
          <a:xfrm>
            <a:off x="1643042" y="442913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1 приспособлений для идеальной глажки"/>
          <p:cNvPicPr/>
          <p:nvPr/>
        </p:nvPicPr>
        <p:blipFill>
          <a:blip r:embed="rId4" cstate="print"/>
          <a:srcRect l="28125" t="2250" r="28250"/>
          <a:stretch>
            <a:fillRect/>
          </a:stretch>
        </p:blipFill>
        <p:spPr bwMode="auto">
          <a:xfrm>
            <a:off x="4929190" y="4286256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57290" y="226969"/>
            <a:ext cx="600079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ладильные приспособления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всевозможные портновские колодки: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портновские валики,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колодки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разутюживания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швов,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колодка для оката рукава,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колодка реглан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универсальная колодка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колодка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комбигрудь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юбочная колодка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портновский рукав и многие другие.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857628"/>
            <a:ext cx="3714776" cy="216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357166"/>
            <a:ext cx="621510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Гладильные  аксессуары </a:t>
            </a:r>
          </a:p>
          <a:p>
            <a:r>
              <a:rPr lang="ru-RU" b="1" dirty="0" smtClean="0">
                <a:latin typeface="Monotype Corsiva" pitchFamily="66" charset="0"/>
              </a:rPr>
              <a:t>Ручная подушечка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Маленькая подушка из плотной </a:t>
            </a:r>
            <a:r>
              <a:rPr lang="ru-RU" dirty="0" smtClean="0">
                <a:latin typeface="Monotype Corsiva" pitchFamily="66" charset="0"/>
              </a:rPr>
              <a:t> льняной </a:t>
            </a:r>
            <a:r>
              <a:rPr lang="ru-RU" dirty="0" smtClean="0">
                <a:latin typeface="Monotype Corsiva" pitchFamily="66" charset="0"/>
              </a:rPr>
              <a:t>или хлопчатобумажной ткани </a:t>
            </a:r>
            <a:r>
              <a:rPr lang="ru-RU" dirty="0" smtClean="0">
                <a:latin typeface="Monotype Corsiva" pitchFamily="66" charset="0"/>
              </a:rPr>
              <a:t> крепится  прямо </a:t>
            </a:r>
            <a:r>
              <a:rPr lang="ru-RU" dirty="0" smtClean="0">
                <a:latin typeface="Monotype Corsiva" pitchFamily="66" charset="0"/>
              </a:rPr>
              <a:t>на руке </a:t>
            </a:r>
            <a:r>
              <a:rPr lang="ru-RU" dirty="0" smtClean="0">
                <a:latin typeface="Monotype Corsiva" pitchFamily="66" charset="0"/>
              </a:rPr>
              <a:t> посредством  петли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r>
              <a:rPr lang="ru-RU" dirty="0" smtClean="0">
                <a:latin typeface="Monotype Corsiva" pitchFamily="66" charset="0"/>
              </a:rPr>
              <a:t>Помогает </a:t>
            </a:r>
            <a:r>
              <a:rPr lang="ru-RU" dirty="0" smtClean="0">
                <a:latin typeface="Monotype Corsiva" pitchFamily="66" charset="0"/>
              </a:rPr>
              <a:t>разутюжить  </a:t>
            </a:r>
            <a:r>
              <a:rPr lang="ru-RU" dirty="0" smtClean="0">
                <a:latin typeface="Monotype Corsiva" pitchFamily="66" charset="0"/>
              </a:rPr>
              <a:t>отдельные </a:t>
            </a:r>
            <a:r>
              <a:rPr lang="ru-RU" dirty="0" smtClean="0">
                <a:latin typeface="Monotype Corsiva" pitchFamily="66" charset="0"/>
              </a:rPr>
              <a:t> труднодоступные  участки </a:t>
            </a:r>
            <a:r>
              <a:rPr lang="ru-RU" dirty="0" smtClean="0">
                <a:latin typeface="Monotype Corsiva" pitchFamily="66" charset="0"/>
              </a:rPr>
              <a:t>(например, плечевые швы у жакетов, пальто) и сохранить объем там, где нужно (окат </a:t>
            </a:r>
            <a:r>
              <a:rPr lang="ru-RU" dirty="0" smtClean="0">
                <a:latin typeface="Monotype Corsiva" pitchFamily="66" charset="0"/>
              </a:rPr>
              <a:t> рукава</a:t>
            </a:r>
            <a:r>
              <a:rPr lang="ru-RU" dirty="0" smtClean="0">
                <a:latin typeface="Monotype Corsiva" pitchFamily="66" charset="0"/>
              </a:rPr>
              <a:t>).</a:t>
            </a:r>
          </a:p>
          <a:p>
            <a:r>
              <a:rPr lang="ru-RU" b="1" dirty="0" smtClean="0">
                <a:latin typeface="Monotype Corsiva" pitchFamily="66" charset="0"/>
              </a:rPr>
              <a:t>Перчатка </a:t>
            </a:r>
            <a:r>
              <a:rPr lang="ru-RU" b="1" dirty="0" smtClean="0">
                <a:latin typeface="Monotype Corsiva" pitchFamily="66" charset="0"/>
              </a:rPr>
              <a:t>для утюжки</a:t>
            </a:r>
          </a:p>
          <a:p>
            <a:r>
              <a:rPr lang="ru-RU" dirty="0" smtClean="0">
                <a:latin typeface="Monotype Corsiva" pitchFamily="66" charset="0"/>
              </a:rPr>
              <a:t>Перчатка для утюжки предназначена, чтобы выполнять ВТО прямо на руке.</a:t>
            </a:r>
          </a:p>
          <a:p>
            <a:r>
              <a:rPr lang="ru-RU" dirty="0" smtClean="0">
                <a:latin typeface="Monotype Corsiva" pitchFamily="66" charset="0"/>
              </a:rPr>
              <a:t>Используется как и ручная подушечка, для труднодоступных участков, которые необходимо хорошо разутюжить.</a:t>
            </a:r>
          </a:p>
          <a:p>
            <a:r>
              <a:rPr lang="ru-RU" dirty="0" smtClean="0">
                <a:latin typeface="Monotype Corsiva" pitchFamily="66" charset="0"/>
              </a:rPr>
              <a:t>Кроме того, с её помощью легко отутюжить </a:t>
            </a:r>
            <a:r>
              <a:rPr lang="ru-RU" dirty="0" smtClean="0">
                <a:latin typeface="Monotype Corsiva" pitchFamily="66" charset="0"/>
              </a:rPr>
              <a:t>прямо </a:t>
            </a:r>
            <a:r>
              <a:rPr lang="ru-RU" dirty="0" smtClean="0">
                <a:latin typeface="Monotype Corsiva" pitchFamily="66" charset="0"/>
              </a:rPr>
              <a:t>во время примерки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9" name="Рисунок 8" descr="11 приспособлений для идеальной глажки"/>
          <p:cNvPicPr/>
          <p:nvPr/>
        </p:nvPicPr>
        <p:blipFill>
          <a:blip r:embed="rId3" cstate="print"/>
          <a:srcRect l="28049" t="4989" r="31361" b="4377"/>
          <a:stretch>
            <a:fillRect/>
          </a:stretch>
        </p:blipFill>
        <p:spPr bwMode="auto">
          <a:xfrm>
            <a:off x="2214546" y="4500570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1 приспособлений для идеальной глажки"/>
          <p:cNvPicPr/>
          <p:nvPr/>
        </p:nvPicPr>
        <p:blipFill>
          <a:blip r:embed="rId4" cstate="print"/>
          <a:srcRect l="23625" t="8222" r="25250" b="5333"/>
          <a:stretch>
            <a:fillRect/>
          </a:stretch>
        </p:blipFill>
        <p:spPr bwMode="auto">
          <a:xfrm>
            <a:off x="4786314" y="4429132"/>
            <a:ext cx="2238375" cy="21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57166"/>
            <a:ext cx="60722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Съёмная </a:t>
            </a:r>
            <a:r>
              <a:rPr lang="ru-RU" sz="2000" b="1" dirty="0" smtClean="0">
                <a:latin typeface="Monotype Corsiva" pitchFamily="66" charset="0"/>
              </a:rPr>
              <a:t>насадка для утюга </a:t>
            </a:r>
          </a:p>
          <a:p>
            <a:r>
              <a:rPr lang="ru-RU" sz="2000" dirty="0" smtClean="0">
                <a:latin typeface="Monotype Corsiva" pitchFamily="66" charset="0"/>
              </a:rPr>
              <a:t>Используется для ВТО тонких и деликатных </a:t>
            </a:r>
            <a:r>
              <a:rPr lang="ru-RU" sz="2000" dirty="0" smtClean="0">
                <a:latin typeface="Monotype Corsiva" pitchFamily="66" charset="0"/>
              </a:rPr>
              <a:t>тканей. </a:t>
            </a:r>
            <a:endParaRPr lang="ru-RU" sz="2000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Гладкая поверхность насадки для утюга защищает изделия от высоких температур, прилипания материала к подошве утюга и образования </a:t>
            </a:r>
            <a:r>
              <a:rPr lang="ru-RU" sz="2000" dirty="0" err="1" smtClean="0">
                <a:latin typeface="Monotype Corsiva" pitchFamily="66" charset="0"/>
              </a:rPr>
              <a:t>ласов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r>
              <a:rPr lang="ru-RU" sz="2000" b="1" dirty="0" smtClean="0">
                <a:latin typeface="Monotype Corsiva" pitchFamily="66" charset="0"/>
              </a:rPr>
              <a:t>Колпачки для защиты пальцев</a:t>
            </a:r>
          </a:p>
          <a:p>
            <a:r>
              <a:rPr lang="ru-RU" sz="2000" dirty="0" smtClean="0">
                <a:latin typeface="Monotype Corsiva" pitchFamily="66" charset="0"/>
              </a:rPr>
              <a:t>Этот интересный аксессуар похож на напёрсток и выполняет ту же функцию защиты, </a:t>
            </a:r>
            <a:r>
              <a:rPr lang="ru-RU" sz="2000" dirty="0" smtClean="0">
                <a:latin typeface="Monotype Corsiva" pitchFamily="66" charset="0"/>
              </a:rPr>
              <a:t>от</a:t>
            </a:r>
            <a:r>
              <a:rPr lang="ru-RU" sz="2000" dirty="0" smtClean="0">
                <a:latin typeface="Monotype Corsiva" pitchFamily="66" charset="0"/>
              </a:rPr>
              <a:t> возможных ожогов о горячую поверхность утюга.</a:t>
            </a:r>
          </a:p>
          <a:p>
            <a:r>
              <a:rPr lang="ru-RU" sz="2000" dirty="0" smtClean="0">
                <a:latin typeface="Monotype Corsiva" pitchFamily="66" charset="0"/>
              </a:rPr>
              <a:t>Особенно сильна вероятность, обжечь пальцы, </a:t>
            </a:r>
            <a:r>
              <a:rPr lang="ru-RU" sz="2000" dirty="0" smtClean="0">
                <a:latin typeface="Monotype Corsiva" pitchFamily="66" charset="0"/>
              </a:rPr>
              <a:t>когда </a:t>
            </a:r>
            <a:r>
              <a:rPr lang="ru-RU" sz="2000" dirty="0" smtClean="0">
                <a:latin typeface="Monotype Corsiva" pitchFamily="66" charset="0"/>
              </a:rPr>
              <a:t>вы придерживаете их пальцами у носика утюга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Рисунок 5" descr="11 приспособлений для идеальной глажки"/>
          <p:cNvPicPr/>
          <p:nvPr/>
        </p:nvPicPr>
        <p:blipFill>
          <a:blip r:embed="rId3" cstate="print"/>
          <a:srcRect l="33125" t="9778" r="34375" b="6000"/>
          <a:stretch>
            <a:fillRect/>
          </a:stretch>
        </p:blipFill>
        <p:spPr bwMode="auto">
          <a:xfrm>
            <a:off x="2357422" y="3929066"/>
            <a:ext cx="1627041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1 приспособлений для идеальной глажки"/>
          <p:cNvPicPr/>
          <p:nvPr/>
        </p:nvPicPr>
        <p:blipFill>
          <a:blip r:embed="rId4" cstate="print"/>
          <a:srcRect l="40000" t="38547" r="39500" b="7778"/>
          <a:stretch>
            <a:fillRect/>
          </a:stretch>
        </p:blipFill>
        <p:spPr bwMode="auto">
          <a:xfrm>
            <a:off x="4929190" y="3857628"/>
            <a:ext cx="164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9"/>
            <a:ext cx="60722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Рабочее место для влажно-тепловых работ</a:t>
            </a:r>
          </a:p>
          <a:p>
            <a:r>
              <a:rPr lang="ru-RU" sz="2000" dirty="0" smtClean="0">
                <a:latin typeface="Monotype Corsiva" pitchFamily="66" charset="0"/>
              </a:rPr>
              <a:t>Рабочее место для влажно-тепловых работ надо организовать так, чтобы удобно было работать, соблюдая при этом санитарно-гигиенические требования и правила техники безопасности.</a:t>
            </a:r>
          </a:p>
          <a:p>
            <a:r>
              <a:rPr lang="ru-RU" sz="2000" dirty="0" smtClean="0">
                <a:latin typeface="Monotype Corsiva" pitchFamily="66" charset="0"/>
              </a:rPr>
              <a:t>Рабочим местом для влажно-тепловых работ является утюжильная доска. Доски изготавливают из твердых пород древесины. На доску кладут войлочную прокладку, а поверх надевают полотняный чехол.</a:t>
            </a:r>
          </a:p>
        </p:txBody>
      </p:sp>
      <p:pic>
        <p:nvPicPr>
          <p:cNvPr id="6" name="Рисунок 5" descr="71.jpg"/>
          <p:cNvPicPr/>
          <p:nvPr/>
        </p:nvPicPr>
        <p:blipFill>
          <a:blip r:embed="rId3" cstate="print"/>
          <a:srcRect l="18800" t="3333" r="17000" b="2667"/>
          <a:stretch>
            <a:fillRect/>
          </a:stretch>
        </p:blipFill>
        <p:spPr bwMode="auto">
          <a:xfrm>
            <a:off x="2857488" y="3929066"/>
            <a:ext cx="305752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6000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Влажно-тепловые работы выполняют стоя, при этом расстояние от обрабатываемого предмета до глаз должно быть 35-45 см.</a:t>
            </a:r>
          </a:p>
          <a:p>
            <a:r>
              <a:rPr lang="ru-RU" sz="2000" dirty="0" smtClean="0">
                <a:latin typeface="Monotype Corsiva" pitchFamily="66" charset="0"/>
              </a:rPr>
              <a:t>Влажно-тепловые работы выполняют утюгом. Утюг - это инструмент для влажно-тепловой обработки. Электрические утюги имеют терморегулятор (регулирует температуру нагрева) и </a:t>
            </a:r>
            <a:r>
              <a:rPr lang="ru-RU" sz="2000" dirty="0" err="1" smtClean="0">
                <a:latin typeface="Monotype Corsiva" pitchFamily="66" charset="0"/>
              </a:rPr>
              <a:t>пароувлажнитель</a:t>
            </a:r>
            <a:r>
              <a:rPr lang="ru-RU" sz="2000" dirty="0" smtClean="0">
                <a:latin typeface="Monotype Corsiva" pitchFamily="66" charset="0"/>
              </a:rPr>
              <a:t>.</a:t>
            </a:r>
          </a:p>
          <a:p>
            <a:r>
              <a:rPr lang="ru-RU" sz="2000" dirty="0" smtClean="0">
                <a:latin typeface="Monotype Corsiva" pitchFamily="66" charset="0"/>
              </a:rPr>
              <a:t>Прежде чем приступить к  ВТО изготавливаемого изделия, необходимо попробовать температуру на лоскутке той ткани, которую нужно утюжить.</a:t>
            </a:r>
          </a:p>
        </p:txBody>
      </p:sp>
      <p:pic>
        <p:nvPicPr>
          <p:cNvPr id="7" name="Рисунок 6" descr="11 приспособлений для идеальной глажки"/>
          <p:cNvPicPr/>
          <p:nvPr/>
        </p:nvPicPr>
        <p:blipFill>
          <a:blip r:embed="rId3" cstate="print"/>
          <a:srcRect l="3115" t="5430" b="2262"/>
          <a:stretch>
            <a:fillRect/>
          </a:stretch>
        </p:blipFill>
        <p:spPr bwMode="auto">
          <a:xfrm>
            <a:off x="2928926" y="3714752"/>
            <a:ext cx="31051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85728"/>
            <a:ext cx="635798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Выполняя влажно-тепловые работы, надо быть аккуратными и предельно внимательными, соблюдать требования безопасности  перед началом работы.</a:t>
            </a:r>
          </a:p>
          <a:p>
            <a:r>
              <a:rPr lang="ru-RU" sz="2000" dirty="0" smtClean="0">
                <a:latin typeface="Monotype Corsiva" pitchFamily="66" charset="0"/>
              </a:rPr>
              <a:t>1. Надеть спецодежду.</a:t>
            </a:r>
          </a:p>
          <a:p>
            <a:r>
              <a:rPr lang="ru-RU" sz="2000" dirty="0" smtClean="0">
                <a:latin typeface="Monotype Corsiva" pitchFamily="66" charset="0"/>
              </a:rPr>
              <a:t>2. Осмотреть и подготовить рабочее место. </a:t>
            </a:r>
          </a:p>
          <a:p>
            <a:r>
              <a:rPr lang="ru-RU" sz="2000" dirty="0" smtClean="0">
                <a:latin typeface="Monotype Corsiva" pitchFamily="66" charset="0"/>
              </a:rPr>
              <a:t>3. Проверить исправность соединительного шнура и вилки     утюга.</a:t>
            </a:r>
          </a:p>
          <a:p>
            <a:r>
              <a:rPr lang="ru-RU" sz="2000" dirty="0" smtClean="0">
                <a:latin typeface="Monotype Corsiva" pitchFamily="66" charset="0"/>
              </a:rPr>
              <a:t>4. Положить под ноги резиновый коврик.</a:t>
            </a:r>
          </a:p>
          <a:p>
            <a:r>
              <a:rPr lang="ru-RU" sz="2000" dirty="0" smtClean="0">
                <a:latin typeface="Monotype Corsiva" pitchFamily="66" charset="0"/>
              </a:rPr>
              <a:t>5. Включить и выключить  утюг сухими руками, держась за  корпус вилки.</a:t>
            </a:r>
          </a:p>
          <a:p>
            <a:r>
              <a:rPr lang="ru-RU" sz="2000" dirty="0" smtClean="0">
                <a:latin typeface="Monotype Corsiva" pitchFamily="66" charset="0"/>
              </a:rPr>
              <a:t>6. Следить, чтобы подошва утюга не касалась шнура.</a:t>
            </a:r>
          </a:p>
          <a:p>
            <a:r>
              <a:rPr lang="ru-RU" sz="2000" dirty="0" smtClean="0">
                <a:latin typeface="Monotype Corsiva" pitchFamily="66" charset="0"/>
              </a:rPr>
              <a:t>7. Следить за положением терморегулятора.</a:t>
            </a:r>
          </a:p>
          <a:p>
            <a:r>
              <a:rPr lang="ru-RU" sz="2000" dirty="0" smtClean="0">
                <a:latin typeface="Monotype Corsiva" pitchFamily="66" charset="0"/>
              </a:rPr>
              <a:t>8. Для увлажнения ткани использовать распылитель.</a:t>
            </a:r>
          </a:p>
          <a:p>
            <a:r>
              <a:rPr lang="ru-RU" sz="2000" dirty="0" smtClean="0">
                <a:latin typeface="Monotype Corsiva" pitchFamily="66" charset="0"/>
              </a:rPr>
              <a:t>9. Ставить утюг на огнеупорную подставку.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57290" y="266008"/>
            <a:ext cx="600079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 выполнении влажно-тепловых работ применяют следующую терминологию:</a:t>
            </a:r>
            <a:r>
              <a:rPr lang="ru-RU" sz="3200" dirty="0" smtClean="0"/>
              <a:t> </a:t>
            </a:r>
          </a:p>
          <a:p>
            <a:r>
              <a:rPr lang="ru-RU" sz="2000" b="1" dirty="0" err="1" smtClean="0">
                <a:latin typeface="Monotype Corsiva" pitchFamily="66" charset="0"/>
              </a:rPr>
              <a:t>Приутюжить</a:t>
            </a:r>
            <a:r>
              <a:rPr lang="ru-RU" sz="2000" b="1" dirty="0" smtClean="0">
                <a:latin typeface="Monotype Corsiva" pitchFamily="66" charset="0"/>
              </a:rPr>
              <a:t> -</a:t>
            </a:r>
            <a:r>
              <a:rPr lang="ru-RU" sz="2000" dirty="0" smtClean="0">
                <a:latin typeface="Monotype Corsiva" pitchFamily="66" charset="0"/>
              </a:rPr>
              <a:t> уменьшить толщину шва, сгиба или края детали.</a:t>
            </a:r>
          </a:p>
          <a:p>
            <a:r>
              <a:rPr lang="ru-RU" sz="2000" b="1" dirty="0" smtClean="0">
                <a:latin typeface="Monotype Corsiva" pitchFamily="66" charset="0"/>
              </a:rPr>
              <a:t>Разутюжить</a:t>
            </a:r>
            <a:r>
              <a:rPr lang="ru-RU" sz="2000" dirty="0" smtClean="0">
                <a:latin typeface="Monotype Corsiva" pitchFamily="66" charset="0"/>
              </a:rPr>
              <a:t> - разложить припуски шва на две стороны и закрепить их в этом положении.</a:t>
            </a:r>
          </a:p>
          <a:p>
            <a:r>
              <a:rPr lang="ru-RU" sz="2000" b="1" dirty="0" smtClean="0">
                <a:latin typeface="Monotype Corsiva" pitchFamily="66" charset="0"/>
              </a:rPr>
              <a:t>Заутюжить -</a:t>
            </a:r>
            <a:r>
              <a:rPr lang="ru-RU" sz="2000" dirty="0" smtClean="0">
                <a:latin typeface="Monotype Corsiva" pitchFamily="66" charset="0"/>
              </a:rPr>
              <a:t> отогнуть припуски шва на одну сторону и закрепить их в этом положении.</a:t>
            </a:r>
          </a:p>
          <a:p>
            <a:r>
              <a:rPr lang="ru-RU" sz="2000" b="1" dirty="0" smtClean="0">
                <a:latin typeface="Monotype Corsiva" pitchFamily="66" charset="0"/>
              </a:rPr>
              <a:t>Проутюжить - </a:t>
            </a:r>
            <a:r>
              <a:rPr lang="ru-RU" sz="2000" dirty="0" smtClean="0">
                <a:latin typeface="Monotype Corsiva" pitchFamily="66" charset="0"/>
              </a:rPr>
              <a:t>удалить </a:t>
            </a:r>
            <a:r>
              <a:rPr lang="ru-RU" sz="2000" dirty="0" err="1" smtClean="0">
                <a:latin typeface="Monotype Corsiva" pitchFamily="66" charset="0"/>
              </a:rPr>
              <a:t>замины</a:t>
            </a:r>
            <a:r>
              <a:rPr lang="ru-RU" sz="2000" dirty="0" smtClean="0">
                <a:latin typeface="Monotype Corsiva" pitchFamily="66" charset="0"/>
              </a:rPr>
              <a:t> и заломов на тканях, деталях и изделии.</a:t>
            </a:r>
          </a:p>
          <a:p>
            <a:r>
              <a:rPr lang="ru-RU" sz="2000" b="1" dirty="0" smtClean="0">
                <a:latin typeface="Monotype Corsiva" pitchFamily="66" charset="0"/>
              </a:rPr>
              <a:t>Отутюжить</a:t>
            </a:r>
            <a:r>
              <a:rPr lang="ru-RU" sz="2000" dirty="0" smtClean="0">
                <a:latin typeface="Monotype Corsiva" pitchFamily="66" charset="0"/>
              </a:rPr>
              <a:t> – окончательная утюжка готового изделия.</a:t>
            </a: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 l="3046" t="55889" r="3632" b="10064"/>
          <a:stretch>
            <a:fillRect/>
          </a:stretch>
        </p:blipFill>
        <p:spPr bwMode="auto">
          <a:xfrm>
            <a:off x="1500166" y="4786322"/>
            <a:ext cx="576103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57166"/>
            <a:ext cx="607223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Неотъемлемые помощники для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влажно-тепловых  работ</a:t>
            </a:r>
            <a:endParaRPr lang="ru-RU" sz="2000" b="1" dirty="0" smtClean="0">
              <a:latin typeface="Monotype Corsiva" pitchFamily="66" charset="0"/>
            </a:endParaRPr>
          </a:p>
          <a:p>
            <a:endParaRPr lang="ru-RU" sz="2000" dirty="0" smtClean="0">
              <a:solidFill>
                <a:srgbClr val="00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Увлажнители ткани </a:t>
            </a:r>
            <a:r>
              <a:rPr lang="ru-RU" sz="20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— </a:t>
            </a:r>
            <a:r>
              <a:rPr lang="ru-RU" sz="20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пульверизаторы</a:t>
            </a:r>
            <a:r>
              <a:rPr lang="ru-RU" sz="20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— работают как от водопроводной сети, так и от специального бачка с насосом.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Проутюжильник</a:t>
            </a:r>
            <a:r>
              <a:rPr lang="ru-RU" sz="20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  должен быть из тонкой полотняной ткани, фланели, байки или льняной ткани.</a:t>
            </a:r>
            <a:endParaRPr lang="ru-RU" sz="2000" dirty="0" smtClean="0">
              <a:latin typeface="Monotype Corsiva" pitchFamily="66" charset="0"/>
              <a:cs typeface="Arial" pitchFamily="34" charset="0"/>
            </a:endParaRPr>
          </a:p>
          <a:p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876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 l="8824" t="3676" r="4779" b="8456"/>
          <a:stretch>
            <a:fillRect/>
          </a:stretch>
        </p:blipFill>
        <p:spPr bwMode="auto">
          <a:xfrm>
            <a:off x="4572000" y="3571876"/>
            <a:ext cx="230981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57166"/>
            <a:ext cx="57150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Современное оборудование  и приспособления для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влажно-тепловых 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работ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Оборудование для  ВТО разделяют на пять основных  групп: </a:t>
            </a:r>
          </a:p>
          <a:p>
            <a:r>
              <a:rPr lang="ru-RU" sz="2000" dirty="0" smtClean="0">
                <a:latin typeface="Monotype Corsiva" pitchFamily="66" charset="0"/>
              </a:rPr>
              <a:t>универсальное прессовое оборудование; специальное прессовое оборудование; гладильные столы; утюги; вспомогательное оборудование.</a:t>
            </a:r>
          </a:p>
          <a:p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5" name="Рисунок 4" descr="Picture background"/>
          <p:cNvPicPr/>
          <p:nvPr/>
        </p:nvPicPr>
        <p:blipFill>
          <a:blip r:embed="rId3" cstate="print"/>
          <a:srcRect l="47301" t="49858" r="4276" b="20228"/>
          <a:stretch>
            <a:fillRect/>
          </a:stretch>
        </p:blipFill>
        <p:spPr bwMode="auto">
          <a:xfrm>
            <a:off x="2000232" y="3929066"/>
            <a:ext cx="43577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139326"/>
            <a:ext cx="600079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Прессовое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оборудование</a:t>
            </a:r>
            <a:r>
              <a:rPr lang="ru-RU" sz="2000" dirty="0" smtClean="0">
                <a:latin typeface="Monotype Corsiva" pitchFamily="66" charset="0"/>
              </a:rPr>
              <a:t> </a:t>
            </a:r>
            <a:endParaRPr lang="ru-RU" sz="2000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используется </a:t>
            </a:r>
            <a:r>
              <a:rPr lang="ru-RU" sz="2000" b="1" dirty="0" smtClean="0">
                <a:latin typeface="Monotype Corsiva" pitchFamily="66" charset="0"/>
              </a:rPr>
              <a:t>при ВТО в зависимости от функционального назначения. </a:t>
            </a:r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К </a:t>
            </a:r>
            <a:r>
              <a:rPr lang="ru-RU" sz="2000" dirty="0" smtClean="0">
                <a:latin typeface="Monotype Corsiva" pitchFamily="66" charset="0"/>
              </a:rPr>
              <a:t>нему относятся прессы:</a:t>
            </a:r>
          </a:p>
          <a:p>
            <a:r>
              <a:rPr lang="ru-RU" sz="2000" dirty="0" smtClean="0">
                <a:latin typeface="Monotype Corsiva" pitchFamily="66" charset="0"/>
              </a:rPr>
              <a:t>1) Межоперационной и окончательной утюжки</a:t>
            </a:r>
          </a:p>
          <a:p>
            <a:r>
              <a:rPr lang="ru-RU" sz="2000" dirty="0" smtClean="0">
                <a:latin typeface="Monotype Corsiva" pitchFamily="66" charset="0"/>
              </a:rPr>
              <a:t>2) Для термопечати</a:t>
            </a:r>
          </a:p>
          <a:p>
            <a:r>
              <a:rPr lang="ru-RU" sz="2000" dirty="0" smtClean="0">
                <a:latin typeface="Monotype Corsiva" pitchFamily="66" charset="0"/>
              </a:rPr>
              <a:t>3) Для дублирования – проходного или рамного типа, ручные или пневматические.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Рисунок 5" descr="Пресса "/>
          <p:cNvPicPr/>
          <p:nvPr/>
        </p:nvPicPr>
        <p:blipFill>
          <a:blip r:embed="rId3" cstate="print"/>
          <a:srcRect l="61250" t="32479" r="12133" b="30342"/>
          <a:stretch>
            <a:fillRect/>
          </a:stretch>
        </p:blipFill>
        <p:spPr bwMode="auto">
          <a:xfrm>
            <a:off x="3286116" y="3429000"/>
            <a:ext cx="1928826" cy="215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есс для дублирования  Данный механизм служит для приклеивания прокладочной ткани на детали изделия. Исходным материалом служит дублерин или флизелин. Соединение основной детали и прокладочной ткани происходит за счёт нагревания и давления.  Современные дублирующие прессы оснащены электронной системой. Она позволяет регулировать прижима, контролировать температуру и выбирать отрезок времени для совершения операции. "/>
          <p:cNvPicPr/>
          <p:nvPr/>
        </p:nvPicPr>
        <p:blipFill>
          <a:blip r:embed="rId4" cstate="print"/>
          <a:srcRect l="6895" t="54273" r="56547"/>
          <a:stretch>
            <a:fillRect/>
          </a:stretch>
        </p:blipFill>
        <p:spPr bwMode="auto">
          <a:xfrm>
            <a:off x="928662" y="3429000"/>
            <a:ext cx="221457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5" cstate="print"/>
          <a:srcRect l="51149" t="11760" r="1871" b="16613"/>
          <a:stretch>
            <a:fillRect/>
          </a:stretch>
        </p:blipFill>
        <p:spPr bwMode="auto">
          <a:xfrm>
            <a:off x="5500694" y="3429000"/>
            <a:ext cx="214788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85729"/>
            <a:ext cx="635798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Гладильная доска или стол.</a:t>
            </a:r>
          </a:p>
          <a:p>
            <a:r>
              <a:rPr lang="ru-RU" dirty="0" smtClean="0">
                <a:latin typeface="Monotype Corsiva" pitchFamily="66" charset="0"/>
              </a:rPr>
              <a:t>Гладильная доска должна быть качественная и устойчивая.  Ноги должны быть выполнены из добротных  труб, на окончании , мощные резиновые «башмаки».</a:t>
            </a:r>
          </a:p>
          <a:p>
            <a:pPr lvl="0" fontAlgn="base"/>
            <a:r>
              <a:rPr lang="ru-RU" dirty="0" smtClean="0">
                <a:latin typeface="Monotype Corsiva" pitchFamily="66" charset="0"/>
              </a:rPr>
              <a:t>Сверху чехол из специальной ткани с прокладкой.</a:t>
            </a:r>
          </a:p>
          <a:p>
            <a:pPr lvl="0" fontAlgn="base"/>
            <a:r>
              <a:rPr lang="ru-RU" dirty="0" smtClean="0">
                <a:latin typeface="Monotype Corsiva" pitchFamily="66" charset="0"/>
              </a:rPr>
              <a:t>Наличие полки для установки парогенератора. </a:t>
            </a:r>
          </a:p>
          <a:p>
            <a:pPr fontAlgn="base"/>
            <a:r>
              <a:rPr lang="ru-RU" dirty="0" smtClean="0">
                <a:latin typeface="Monotype Corsiva" pitchFamily="66" charset="0"/>
              </a:rPr>
              <a:t>У гладильного стола есть нагрев рабочей поверхности, вакуумная вытяжка и наддув.</a:t>
            </a:r>
          </a:p>
          <a:p>
            <a:pPr lvl="0" fontAlgn="base"/>
            <a:r>
              <a:rPr lang="ru-RU" b="1" dirty="0" smtClean="0">
                <a:latin typeface="Monotype Corsiva" pitchFamily="66" charset="0"/>
              </a:rPr>
              <a:t>Подогрев </a:t>
            </a:r>
            <a:r>
              <a:rPr lang="ru-RU" dirty="0" smtClean="0">
                <a:latin typeface="Monotype Corsiva" pitchFamily="66" charset="0"/>
              </a:rPr>
              <a:t>- облегчает работу утюга, ускоряя влажно-тепловую обработку. Подсушивает изделие от излишней влажности. </a:t>
            </a:r>
          </a:p>
          <a:p>
            <a:pPr lvl="0" fontAlgn="base"/>
            <a:r>
              <a:rPr lang="ru-RU" b="1" dirty="0" smtClean="0">
                <a:latin typeface="Monotype Corsiva" pitchFamily="66" charset="0"/>
              </a:rPr>
              <a:t>Вакуумная вытяжка </a:t>
            </a:r>
            <a:r>
              <a:rPr lang="ru-RU" dirty="0" smtClean="0">
                <a:latin typeface="Monotype Corsiva" pitchFamily="66" charset="0"/>
              </a:rPr>
              <a:t>- позволяет гладить тяжелые ткани без влажных пятен. Охлаждает и подсушивает ткани при декатировке.</a:t>
            </a:r>
          </a:p>
          <a:p>
            <a:pPr lvl="0" fontAlgn="base"/>
            <a:r>
              <a:rPr lang="ru-RU" b="1" dirty="0" smtClean="0">
                <a:latin typeface="Monotype Corsiva" pitchFamily="66" charset="0"/>
              </a:rPr>
              <a:t>Наддув - </a:t>
            </a:r>
            <a:r>
              <a:rPr lang="ru-RU" dirty="0" smtClean="0">
                <a:latin typeface="Monotype Corsiva" pitchFamily="66" charset="0"/>
              </a:rPr>
              <a:t>позволяет работать с капризными тканями. </a:t>
            </a: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/>
          <a:srcRect t="6608" b="4184"/>
          <a:stretch>
            <a:fillRect/>
          </a:stretch>
        </p:blipFill>
        <p:spPr bwMode="auto">
          <a:xfrm>
            <a:off x="928662" y="4357694"/>
            <a:ext cx="216217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 cstate="print"/>
          <a:srcRect l="7689" t="2830" r="7735" b="3773"/>
          <a:stretch>
            <a:fillRect/>
          </a:stretch>
        </p:blipFill>
        <p:spPr bwMode="auto">
          <a:xfrm>
            <a:off x="6000760" y="4143380"/>
            <a:ext cx="15716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357694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479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59</cp:revision>
  <dcterms:created xsi:type="dcterms:W3CDTF">2024-10-30T08:46:33Z</dcterms:created>
  <dcterms:modified xsi:type="dcterms:W3CDTF">2024-11-26T12:47:23Z</dcterms:modified>
</cp:coreProperties>
</file>