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comments/comment1.xml" ContentType="application/vnd.openxmlformats-officedocument.presentationml.comment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89" r:id="rId4"/>
    <p:sldId id="257" r:id="rId5"/>
    <p:sldId id="302" r:id="rId6"/>
    <p:sldId id="326" r:id="rId7"/>
    <p:sldId id="278" r:id="rId8"/>
    <p:sldId id="259" r:id="rId9"/>
    <p:sldId id="269" r:id="rId10"/>
    <p:sldId id="261" r:id="rId11"/>
    <p:sldId id="263" r:id="rId12"/>
    <p:sldId id="264" r:id="rId13"/>
    <p:sldId id="265" r:id="rId14"/>
    <p:sldId id="266" r:id="rId15"/>
    <p:sldId id="267" r:id="rId16"/>
    <p:sldId id="270" r:id="rId17"/>
    <p:sldId id="260" r:id="rId18"/>
    <p:sldId id="327" r:id="rId1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ecno-3" initials="t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3" Type="http://schemas.openxmlformats.org/officeDocument/2006/relationships/commentAuthors" Target="commentAuthors.xml"/><Relationship Id="rId22" Type="http://schemas.openxmlformats.org/officeDocument/2006/relationships/tableStyles" Target="tableStyles.xml"/><Relationship Id="rId21" Type="http://schemas.openxmlformats.org/officeDocument/2006/relationships/viewProps" Target="viewProps.xml"/><Relationship Id="rId20" Type="http://schemas.openxmlformats.org/officeDocument/2006/relationships/presProps" Target="presProps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6-03-13T14:19:14.716" idx="1">
    <p:pos x="10" y="10"/>
    <p:text/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08933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24417" y="1196975"/>
            <a:ext cx="10943167" cy="1082675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noProof="0" smtClean="0"/>
              <a:t>Click to edit Master title style</a:t>
            </a:r>
            <a:endParaRPr lang="en-US" altLang="zh-CN" noProof="0" smtClean="0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626533" y="2422525"/>
            <a:ext cx="10949517" cy="1752600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noProof="0" smtClean="0"/>
              <a:t>Click to edit Master subtitle style</a:t>
            </a:r>
            <a:endParaRPr lang="en-US" altLang="zh-CN" noProof="0" smtClean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1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174750"/>
            <a:ext cx="53848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74750"/>
            <a:ext cx="53848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7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7" y="2505075"/>
            <a:ext cx="51583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Замещающая дата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Замещающий 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9" name="Замещающий 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Замещающая дата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Замещающий 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5" name="Замещающий 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ая дата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Замещающий 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4" name="Замещающий 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717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7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717" y="987425"/>
            <a:ext cx="6172200" cy="4873625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7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190500"/>
            <a:ext cx="2743200" cy="59372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90500"/>
            <a:ext cx="8026400" cy="59372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1026" name="Picture 9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12208933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7" name="Rectangle 3"/>
          <p:cNvSpPr>
            <a:spLocks noGrp="1"/>
          </p:cNvSpPr>
          <p:nvPr>
            <p:ph type="title"/>
          </p:nvPr>
        </p:nvSpPr>
        <p:spPr>
          <a:xfrm>
            <a:off x="609600" y="190500"/>
            <a:ext cx="10972800" cy="58261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en-US" altLang="zh-CN" dirty="0"/>
              <a:t>Click to edit Master title style</a:t>
            </a:r>
            <a:endParaRPr lang="en-US" altLang="zh-CN" dirty="0"/>
          </a:p>
        </p:txBody>
      </p:sp>
      <p:sp>
        <p:nvSpPr>
          <p:cNvPr id="1028" name="Rectangle 4"/>
          <p:cNvSpPr>
            <a:spLocks noGrp="1"/>
          </p:cNvSpPr>
          <p:nvPr>
            <p:ph type="body" idx="1"/>
          </p:nvPr>
        </p:nvSpPr>
        <p:spPr>
          <a:xfrm>
            <a:off x="609600" y="1174750"/>
            <a:ext cx="10972800" cy="49530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en-US" altLang="zh-CN" dirty="0"/>
              <a:t>Click to edit Master text styles</a:t>
            </a:r>
            <a:endParaRPr lang="en-US" altLang="zh-CN" dirty="0"/>
          </a:p>
          <a:p>
            <a:pPr lvl="1"/>
            <a:r>
              <a:rPr lang="en-US" altLang="zh-CN" dirty="0"/>
              <a:t>Second level</a:t>
            </a:r>
            <a:endParaRPr lang="en-US" altLang="zh-CN" dirty="0"/>
          </a:p>
          <a:p>
            <a:pPr lvl="2"/>
            <a:r>
              <a:rPr lang="en-US" altLang="zh-CN" dirty="0"/>
              <a:t>Third level</a:t>
            </a:r>
            <a:endParaRPr lang="en-US" altLang="zh-CN" dirty="0"/>
          </a:p>
          <a:p>
            <a:pPr lvl="3"/>
            <a:r>
              <a:rPr lang="en-US" altLang="zh-CN" dirty="0"/>
              <a:t>Fourth level</a:t>
            </a:r>
            <a:endParaRPr lang="en-US" altLang="zh-CN" dirty="0"/>
          </a:p>
          <a:p>
            <a:pPr lvl="4"/>
            <a:r>
              <a:rPr lang="en-US" altLang="zh-CN" dirty="0"/>
              <a:t>Fifth level</a:t>
            </a:r>
            <a:endParaRPr lang="en-US" altLang="zh-CN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endParaRPr lang="zh-CN" altLang="en-US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itchFamily="2" charset="-122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itchFamily="2" charset="-122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itchFamily="2" charset="-122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jpeg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image" Target="../media/image16.jpe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171190" y="768350"/>
            <a:ext cx="8555355" cy="2569210"/>
          </a:xfrm>
        </p:spPr>
        <p:txBody>
          <a:bodyPr>
            <a:normAutofit/>
          </a:bodyPr>
          <a:p>
            <a:r>
              <a:rPr lang="ru-RU" altLang="en-US" sz="4000"/>
              <a:t>Сенсорная интеграция: </a:t>
            </a:r>
            <a:br>
              <a:rPr lang="ru-RU" altLang="en-US" sz="4000"/>
            </a:br>
            <a:r>
              <a:rPr lang="ru-RU" altLang="en-US" sz="4000"/>
              <a:t>как метод реабилитации детей раннего возраста</a:t>
            </a:r>
            <a:r>
              <a:rPr lang="ru-RU" altLang="en-US"/>
              <a:t> </a:t>
            </a:r>
            <a:endParaRPr lang="ru-RU" alt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28370" y="5342890"/>
            <a:ext cx="7713345" cy="1102360"/>
          </a:xfrm>
        </p:spPr>
        <p:txBody>
          <a:bodyPr/>
          <a:p>
            <a:r>
              <a:rPr lang="ru-RU" altLang="en-US" sz="2400">
                <a:solidFill>
                  <a:schemeClr val="accent1">
                    <a:lumMod val="75000"/>
                  </a:schemeClr>
                </a:solidFill>
              </a:rPr>
              <a:t>Подготовила:</a:t>
            </a:r>
            <a:endParaRPr lang="ru-RU" altLang="en-US" sz="240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altLang="en-US" sz="2400">
                <a:solidFill>
                  <a:schemeClr val="accent1">
                    <a:lumMod val="75000"/>
                  </a:schemeClr>
                </a:solidFill>
              </a:rPr>
              <a:t>педагог-психолог Глазунова Елена Николаевна</a:t>
            </a:r>
            <a:endParaRPr lang="ru-RU" altLang="en-US" sz="240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Изображение 3" descr="IMG-20250415-WA000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69780" y="3395345"/>
            <a:ext cx="2596515" cy="3462655"/>
          </a:xfrm>
          <a:prstGeom prst="rect">
            <a:avLst/>
          </a:prstGeom>
        </p:spPr>
      </p:pic>
      <p:pic>
        <p:nvPicPr>
          <p:cNvPr id="6" name="Изображение 5" descr="photo_2026-01-14_11-28-5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734310" cy="364617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0" name="Вертикальная прокрутка 9"/>
          <p:cNvSpPr/>
          <p:nvPr/>
        </p:nvSpPr>
        <p:spPr>
          <a:xfrm>
            <a:off x="3373755" y="2114550"/>
            <a:ext cx="8131175" cy="4521835"/>
          </a:xfrm>
          <a:prstGeom prst="verticalScroll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SimSun" pitchFamily="2" charset="-122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33680" y="116205"/>
            <a:ext cx="3140075" cy="3701415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SimSun" pitchFamily="2" charset="-122"/>
            </a:endParaRPr>
          </a:p>
        </p:txBody>
      </p:sp>
      <p:pic>
        <p:nvPicPr>
          <p:cNvPr id="4" name="Изображение 3" descr="slide-1"/>
          <p:cNvPicPr>
            <a:picLocks noChangeAspect="1"/>
          </p:cNvPicPr>
          <p:nvPr/>
        </p:nvPicPr>
        <p:blipFill>
          <a:blip r:embed="rId2"/>
          <a:srcRect t="12438"/>
          <a:stretch>
            <a:fillRect/>
          </a:stretch>
        </p:blipFill>
        <p:spPr>
          <a:xfrm>
            <a:off x="4565650" y="2879725"/>
            <a:ext cx="5596890" cy="3641725"/>
          </a:xfrm>
          <a:prstGeom prst="rect">
            <a:avLst/>
          </a:prstGeom>
        </p:spPr>
      </p:pic>
      <p:pic>
        <p:nvPicPr>
          <p:cNvPr id="5" name="Замещающее содержимое 4"/>
          <p:cNvPicPr>
            <a:picLocks noChangeAspect="1"/>
          </p:cNvPicPr>
          <p:nvPr>
            <p:ph idx="1"/>
          </p:nvPr>
        </p:nvPicPr>
        <p:blipFill>
          <a:blip r:embed="rId1"/>
          <a:srcRect l="3696" t="2154" r="3161" b="1936"/>
          <a:stretch>
            <a:fillRect/>
          </a:stretch>
        </p:blipFill>
        <p:spPr>
          <a:xfrm>
            <a:off x="492125" y="353060"/>
            <a:ext cx="2633980" cy="3326765"/>
          </a:xfrm>
          <a:prstGeom prst="roundRect">
            <a:avLst/>
          </a:prstGeom>
        </p:spPr>
      </p:pic>
      <p:sp>
        <p:nvSpPr>
          <p:cNvPr id="9" name="Текстовое поле 8"/>
          <p:cNvSpPr txBox="1"/>
          <p:nvPr/>
        </p:nvSpPr>
        <p:spPr>
          <a:xfrm>
            <a:off x="4565650" y="260985"/>
            <a:ext cx="7194550" cy="16300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ru-RU" altLang="en-US" sz="2000" b="1">
                <a:solidFill>
                  <a:schemeClr val="accent6">
                    <a:lumMod val="75000"/>
                  </a:schemeClr>
                </a:solidFill>
              </a:rPr>
              <a:t>Автор теории сенсорной интеграции Джин Айрес (1920- 1989), была эрготерапевтом.</a:t>
            </a:r>
            <a:endParaRPr lang="ru-RU" altLang="en-US" sz="2000" b="1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ru-RU" altLang="en-US" sz="2000" b="1">
                <a:solidFill>
                  <a:schemeClr val="accent6">
                    <a:lumMod val="75000"/>
                  </a:schemeClr>
                </a:solidFill>
              </a:rPr>
              <a:t>Описала метод сенсорной интеграции            в своей книге «Ребенок и СИ», впервые книга опубликована в 1960-м году.</a:t>
            </a:r>
            <a:endParaRPr lang="ru-RU" altLang="en-US" sz="2000" b="1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0830" y="466090"/>
            <a:ext cx="6249035" cy="6012815"/>
          </a:xfrm>
        </p:spPr>
        <p:txBody>
          <a:bodyPr/>
          <a:p>
            <a:pPr algn="ctr"/>
            <a:r>
              <a:rPr lang="ru-RU" altLang="en-US" sz="2000" b="1">
                <a:solidFill>
                  <a:schemeClr val="accent6">
                    <a:lumMod val="75000"/>
                  </a:schemeClr>
                </a:solidFill>
              </a:rPr>
              <a:t>Сенсорная интеграция - это фундамент, без которого невозможно нормальное функционирование высших психических функций, в частности адекватное поведение, чтение               и письмо.</a:t>
            </a:r>
            <a:br>
              <a:rPr lang="ru-RU" altLang="en-US" sz="2000" b="1">
                <a:solidFill>
                  <a:schemeClr val="accent6">
                    <a:lumMod val="75000"/>
                  </a:schemeClr>
                </a:solidFill>
              </a:rPr>
            </a:br>
            <a:br>
              <a:rPr lang="ru-RU" altLang="en-US" sz="2000" b="1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altLang="en-US" sz="2000" b="1">
                <a:solidFill>
                  <a:schemeClr val="accent6">
                    <a:lumMod val="75000"/>
                  </a:schemeClr>
                </a:solidFill>
              </a:rPr>
              <a:t>Если хоть один кирпичик вынуть        из нижней части этой пирамиды (сенсорных систем), ни о каком  полноценном развитии не может быть и речи.</a:t>
            </a:r>
            <a:br>
              <a:rPr lang="ru-RU" altLang="en-US" sz="2000" b="1">
                <a:solidFill>
                  <a:schemeClr val="accent6">
                    <a:lumMod val="75000"/>
                  </a:schemeClr>
                </a:solidFill>
              </a:rPr>
            </a:br>
            <a:br>
              <a:rPr lang="ru-RU" altLang="en-US" sz="2000" b="1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altLang="en-US" sz="2000" b="1">
                <a:solidFill>
                  <a:schemeClr val="accent6">
                    <a:lumMod val="75000"/>
                  </a:schemeClr>
                </a:solidFill>
              </a:rPr>
              <a:t>90% детей с особенностями в развитии и около 13% детей без диагнозов имеют разнообразные нарушения чувствительности.</a:t>
            </a:r>
            <a:endParaRPr lang="ru-RU" altLang="en-US" sz="2000" b="1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4" name="Изображение 3" descr="Screenshot_20250328_204641_Telegram"/>
          <p:cNvPicPr>
            <a:picLocks noChangeAspect="1"/>
          </p:cNvPicPr>
          <p:nvPr/>
        </p:nvPicPr>
        <p:blipFill>
          <a:blip r:embed="rId1"/>
          <a:srcRect t="5067"/>
          <a:stretch>
            <a:fillRect/>
          </a:stretch>
        </p:blipFill>
        <p:spPr>
          <a:xfrm>
            <a:off x="6742430" y="310515"/>
            <a:ext cx="5146040" cy="623824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82080" y="370840"/>
            <a:ext cx="5100320" cy="5941060"/>
          </a:xfrm>
        </p:spPr>
        <p:txBody>
          <a:bodyPr/>
          <a:p>
            <a:br>
              <a:rPr lang="ru-RU" altLang="en-US" sz="2000" b="1">
                <a:solidFill>
                  <a:srgbClr val="FF0000"/>
                </a:solidFill>
                <a:sym typeface="+mn-ea"/>
              </a:rPr>
            </a:br>
            <a:r>
              <a:rPr lang="ru-RU" altLang="en-US" sz="2000" b="1">
                <a:solidFill>
                  <a:srgbClr val="FF0000"/>
                </a:solidFill>
                <a:sym typeface="+mn-ea"/>
              </a:rPr>
              <a:t>	</a:t>
            </a:r>
            <a:r>
              <a:rPr lang="ru-RU" altLang="en-US" sz="2000" b="1">
                <a:solidFill>
                  <a:schemeClr val="accent6">
                    <a:lumMod val="75000"/>
                  </a:schemeClr>
                </a:solidFill>
                <a:sym typeface="+mn-ea"/>
              </a:rPr>
              <a:t>Тактильная — через кожу (прикосновения, давление, температура).</a:t>
            </a:r>
            <a:br>
              <a:rPr lang="ru-RU" altLang="en-US" sz="2000" b="1">
                <a:solidFill>
                  <a:schemeClr val="accent6">
                    <a:lumMod val="75000"/>
                  </a:schemeClr>
                </a:solidFill>
                <a:sym typeface="+mn-ea"/>
              </a:rPr>
            </a:br>
            <a:r>
              <a:rPr lang="ru-RU" altLang="en-US" sz="2000" b="1">
                <a:solidFill>
                  <a:schemeClr val="accent6">
                    <a:lumMod val="75000"/>
                  </a:schemeClr>
                </a:solidFill>
                <a:sym typeface="+mn-ea"/>
              </a:rPr>
              <a:t>	</a:t>
            </a:r>
            <a:r>
              <a:rPr lang="ru-RU" altLang="en-US" sz="2000" b="1">
                <a:solidFill>
                  <a:schemeClr val="accent6">
                    <a:lumMod val="75000"/>
                  </a:schemeClr>
                </a:solidFill>
                <a:sym typeface="+mn-ea"/>
              </a:rPr>
              <a:t>Вестибулярная — через внутреннее ухо (равновесие, движение, положение тела в пространстве).</a:t>
            </a:r>
            <a:br>
              <a:rPr lang="ru-RU" altLang="en-US" sz="2000" b="1">
                <a:solidFill>
                  <a:schemeClr val="accent6">
                    <a:lumMod val="75000"/>
                  </a:schemeClr>
                </a:solidFill>
                <a:sym typeface="+mn-ea"/>
              </a:rPr>
            </a:br>
            <a:r>
              <a:rPr lang="ru-RU" altLang="en-US" sz="2000" b="1">
                <a:solidFill>
                  <a:schemeClr val="accent6">
                    <a:lumMod val="75000"/>
                  </a:schemeClr>
                </a:solidFill>
                <a:sym typeface="+mn-ea"/>
              </a:rPr>
              <a:t>	</a:t>
            </a:r>
            <a:r>
              <a:rPr lang="ru-RU" altLang="en-US" sz="2000" b="1">
                <a:solidFill>
                  <a:schemeClr val="accent6">
                    <a:lumMod val="75000"/>
                  </a:schemeClr>
                </a:solidFill>
                <a:sym typeface="+mn-ea"/>
              </a:rPr>
              <a:t>Проприоцептивная — через мышцы и суставы (положение тела и усилие при движении).</a:t>
            </a:r>
            <a:br>
              <a:rPr lang="ru-RU" altLang="en-US" sz="2000" b="1">
                <a:solidFill>
                  <a:schemeClr val="accent6">
                    <a:lumMod val="75000"/>
                  </a:schemeClr>
                </a:solidFill>
                <a:sym typeface="+mn-ea"/>
              </a:rPr>
            </a:br>
            <a:r>
              <a:rPr lang="ru-RU" altLang="en-US" sz="2000" b="1">
                <a:solidFill>
                  <a:schemeClr val="accent6">
                    <a:lumMod val="75000"/>
                  </a:schemeClr>
                </a:solidFill>
                <a:sym typeface="+mn-ea"/>
              </a:rPr>
              <a:t>	</a:t>
            </a:r>
            <a:r>
              <a:rPr lang="ru-RU" altLang="en-US" sz="2000" b="1">
                <a:solidFill>
                  <a:schemeClr val="accent6">
                    <a:lumMod val="75000"/>
                  </a:schemeClr>
                </a:solidFill>
                <a:sym typeface="+mn-ea"/>
              </a:rPr>
              <a:t>Аудиальная — через слуховую систему (звуки, интонации, ритмы).</a:t>
            </a:r>
            <a:br>
              <a:rPr lang="ru-RU" altLang="en-US" sz="2000" b="1">
                <a:solidFill>
                  <a:schemeClr val="accent6">
                    <a:lumMod val="75000"/>
                  </a:schemeClr>
                </a:solidFill>
                <a:sym typeface="+mn-ea"/>
              </a:rPr>
            </a:br>
            <a:r>
              <a:rPr lang="ru-RU" altLang="en-US" sz="2000" b="1">
                <a:solidFill>
                  <a:schemeClr val="accent6">
                    <a:lumMod val="75000"/>
                  </a:schemeClr>
                </a:solidFill>
                <a:sym typeface="+mn-ea"/>
              </a:rPr>
              <a:t>	</a:t>
            </a:r>
            <a:r>
              <a:rPr lang="ru-RU" altLang="en-US" sz="2000" b="1">
                <a:solidFill>
                  <a:schemeClr val="accent6">
                    <a:lumMod val="75000"/>
                  </a:schemeClr>
                </a:solidFill>
                <a:sym typeface="+mn-ea"/>
              </a:rPr>
              <a:t>Визуальная — через зрение (свет, форма, расстояние, движение).</a:t>
            </a:r>
            <a:br>
              <a:rPr lang="ru-RU" altLang="en-US" sz="2000" b="1">
                <a:solidFill>
                  <a:schemeClr val="accent6">
                    <a:lumMod val="75000"/>
                  </a:schemeClr>
                </a:solidFill>
                <a:sym typeface="+mn-ea"/>
              </a:rPr>
            </a:br>
            <a:r>
              <a:rPr lang="ru-RU" altLang="en-US" sz="2000" b="1">
                <a:solidFill>
                  <a:schemeClr val="accent6">
                    <a:lumMod val="75000"/>
                  </a:schemeClr>
                </a:solidFill>
                <a:sym typeface="+mn-ea"/>
              </a:rPr>
              <a:t>	</a:t>
            </a:r>
            <a:r>
              <a:rPr lang="ru-RU" altLang="en-US" sz="2000" b="1">
                <a:solidFill>
                  <a:schemeClr val="accent6">
                    <a:lumMod val="75000"/>
                  </a:schemeClr>
                </a:solidFill>
                <a:sym typeface="+mn-ea"/>
              </a:rPr>
              <a:t>Обонятельная — через восприятие запахов (распознавание запахов и их связь с эмоциональной реакцией).</a:t>
            </a:r>
            <a:br>
              <a:rPr lang="ru-RU" altLang="en-US" sz="2000" b="1">
                <a:solidFill>
                  <a:schemeClr val="accent6">
                    <a:lumMod val="75000"/>
                  </a:schemeClr>
                </a:solidFill>
                <a:sym typeface="+mn-ea"/>
              </a:rPr>
            </a:br>
            <a:r>
              <a:rPr lang="ru-RU" altLang="en-US" sz="2000" b="1">
                <a:solidFill>
                  <a:schemeClr val="accent6">
                    <a:lumMod val="75000"/>
                  </a:schemeClr>
                </a:solidFill>
                <a:sym typeface="+mn-ea"/>
              </a:rPr>
              <a:t>	</a:t>
            </a:r>
            <a:r>
              <a:rPr lang="ru-RU" altLang="en-US" sz="2000" b="1">
                <a:solidFill>
                  <a:schemeClr val="accent6">
                    <a:lumMod val="75000"/>
                  </a:schemeClr>
                </a:solidFill>
                <a:sym typeface="+mn-ea"/>
              </a:rPr>
              <a:t>Вкусовая — через рецепторы языка (вкус, текстура, температура пищи).</a:t>
            </a:r>
            <a:endParaRPr lang="ru-RU" altLang="en-US" sz="2000" b="1">
              <a:solidFill>
                <a:schemeClr val="accent6">
                  <a:lumMod val="75000"/>
                </a:schemeClr>
              </a:solidFill>
              <a:sym typeface="+mn-ea"/>
            </a:endParaRPr>
          </a:p>
        </p:txBody>
      </p:sp>
      <p:pic>
        <p:nvPicPr>
          <p:cNvPr id="4" name="Изображение 3" descr="-_-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0395" y="760730"/>
            <a:ext cx="5332730" cy="533654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0695" y="543560"/>
            <a:ext cx="5377815" cy="5592445"/>
          </a:xfrm>
        </p:spPr>
        <p:txBody>
          <a:bodyPr/>
          <a:p>
            <a:pPr marL="0" indent="0">
              <a:buNone/>
            </a:pPr>
            <a:r>
              <a:rPr lang="ru-RU" altLang="en-US" sz="2400" b="1">
                <a:solidFill>
                  <a:schemeClr val="accent6">
                    <a:lumMod val="75000"/>
                  </a:schemeClr>
                </a:solidFill>
              </a:rPr>
              <a:t>Правильная сенсорная</a:t>
            </a:r>
            <a:r>
              <a:rPr lang="ru-RU" altLang="en-US" sz="2400" b="1">
                <a:solidFill>
                  <a:schemeClr val="accent6">
                    <a:lumMod val="75000"/>
                  </a:schemeClr>
                </a:solidFill>
              </a:rPr>
              <a:t> интеграция необходима для:</a:t>
            </a:r>
            <a:br>
              <a:rPr lang="ru-RU" altLang="en-US" sz="2400" b="1">
                <a:solidFill>
                  <a:schemeClr val="accent6">
                    <a:lumMod val="75000"/>
                  </a:schemeClr>
                </a:solidFill>
              </a:rPr>
            </a:br>
            <a:br>
              <a:rPr lang="ru-RU" altLang="en-US" sz="2000" b="1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altLang="en-US" sz="2000" b="1">
                <a:solidFill>
                  <a:schemeClr val="accent6">
                    <a:lumMod val="75000"/>
                  </a:schemeClr>
                </a:solidFill>
              </a:rPr>
              <a:t>- </a:t>
            </a:r>
            <a:r>
              <a:rPr lang="ru-RU" altLang="en-US" sz="2000" b="1">
                <a:solidFill>
                  <a:schemeClr val="accent6">
                    <a:lumMod val="75000"/>
                  </a:schemeClr>
                </a:solidFill>
              </a:rPr>
              <a:t>развития двигательных навыков (ходьба, письмо, манипулирование предметами)</a:t>
            </a:r>
            <a:br>
              <a:rPr lang="ru-RU" altLang="en-US" sz="2000" b="1">
                <a:solidFill>
                  <a:schemeClr val="accent6">
                    <a:lumMod val="75000"/>
                  </a:schemeClr>
                </a:solidFill>
              </a:rPr>
            </a:br>
            <a:br>
              <a:rPr lang="ru-RU" altLang="en-US" sz="2000" b="1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altLang="en-US" sz="2000" b="1">
                <a:solidFill>
                  <a:schemeClr val="accent6">
                    <a:lumMod val="75000"/>
                  </a:schemeClr>
                </a:solidFill>
              </a:rPr>
              <a:t>- </a:t>
            </a:r>
            <a:r>
              <a:rPr lang="ru-RU" altLang="en-US" sz="2000" b="1">
                <a:solidFill>
                  <a:schemeClr val="accent6">
                    <a:lumMod val="75000"/>
                  </a:schemeClr>
                </a:solidFill>
              </a:rPr>
              <a:t>развития когнитивных функций (внимание, память, решение проблем)</a:t>
            </a:r>
            <a:br>
              <a:rPr lang="ru-RU" altLang="en-US" sz="2000" b="1">
                <a:solidFill>
                  <a:schemeClr val="accent6">
                    <a:lumMod val="75000"/>
                  </a:schemeClr>
                </a:solidFill>
              </a:rPr>
            </a:br>
            <a:br>
              <a:rPr lang="ru-RU" altLang="en-US" sz="2000" b="1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altLang="en-US" sz="2000" b="1">
                <a:solidFill>
                  <a:schemeClr val="accent6">
                    <a:lumMod val="75000"/>
                  </a:schemeClr>
                </a:solidFill>
              </a:rPr>
              <a:t>- </a:t>
            </a:r>
            <a:r>
              <a:rPr lang="ru-RU" altLang="en-US" sz="2000" b="1">
                <a:solidFill>
                  <a:schemeClr val="accent6">
                    <a:lumMod val="75000"/>
                  </a:schemeClr>
                </a:solidFill>
              </a:rPr>
              <a:t>развития социальных навыков (взаимодействие с другими людьми)</a:t>
            </a:r>
            <a:br>
              <a:rPr lang="ru-RU" altLang="en-US" sz="2000" b="1">
                <a:solidFill>
                  <a:schemeClr val="accent6">
                    <a:lumMod val="75000"/>
                  </a:schemeClr>
                </a:solidFill>
              </a:rPr>
            </a:br>
            <a:br>
              <a:rPr lang="ru-RU" altLang="en-US" sz="2000" b="1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altLang="en-US" sz="2000" b="1">
                <a:solidFill>
                  <a:schemeClr val="accent6">
                    <a:lumMod val="75000"/>
                  </a:schemeClr>
                </a:solidFill>
              </a:rPr>
              <a:t>- </a:t>
            </a:r>
            <a:r>
              <a:rPr lang="ru-RU" altLang="en-US" sz="2000" b="1">
                <a:solidFill>
                  <a:schemeClr val="accent6">
                    <a:lumMod val="75000"/>
                  </a:schemeClr>
                </a:solidFill>
              </a:rPr>
              <a:t>регуляции эмоционального состояния</a:t>
            </a:r>
            <a:br>
              <a:rPr lang="ru-RU" altLang="en-US" sz="2000" b="1">
                <a:solidFill>
                  <a:schemeClr val="accent6">
                    <a:lumMod val="75000"/>
                  </a:schemeClr>
                </a:solidFill>
              </a:rPr>
            </a:br>
            <a:br>
              <a:rPr lang="ru-RU" altLang="en-US" sz="2000" b="1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altLang="en-US" sz="2000" b="1">
                <a:solidFill>
                  <a:schemeClr val="accent6">
                    <a:lumMod val="75000"/>
                  </a:schemeClr>
                </a:solidFill>
              </a:rPr>
              <a:t>- </a:t>
            </a:r>
            <a:r>
              <a:rPr lang="ru-RU" altLang="en-US" sz="2000" b="1">
                <a:solidFill>
                  <a:schemeClr val="accent6">
                    <a:lumMod val="75000"/>
                  </a:schemeClr>
                </a:solidFill>
              </a:rPr>
              <a:t>адаптации к окружающей среде</a:t>
            </a:r>
            <a:endParaRPr lang="ru-RU" altLang="en-US" sz="2000" b="1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1"/>
          <a:srcRect l="43411" t="39861"/>
          <a:stretch>
            <a:fillRect/>
          </a:stretch>
        </p:blipFill>
        <p:spPr>
          <a:xfrm>
            <a:off x="6325235" y="1769745"/>
            <a:ext cx="3938270" cy="313944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4650" y="306705"/>
            <a:ext cx="10283190" cy="1359535"/>
          </a:xfrm>
        </p:spPr>
        <p:txBody>
          <a:bodyPr/>
          <a:p>
            <a:pPr algn="ctr"/>
            <a:r>
              <a:rPr lang="ru-RU" altLang="en-US" sz="2800" b="1">
                <a:solidFill>
                  <a:schemeClr val="accent6">
                    <a:lumMod val="75000"/>
                  </a:schemeClr>
                </a:solidFill>
              </a:rPr>
              <a:t>Сенсорные связи с примитивными рефлексами</a:t>
            </a:r>
            <a:endParaRPr lang="ru-RU" altLang="en-US" sz="2800" b="1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4" name="Изображение 3" descr="Screenshot_20260318_102437"/>
          <p:cNvPicPr>
            <a:picLocks noChangeAspect="1"/>
          </p:cNvPicPr>
          <p:nvPr/>
        </p:nvPicPr>
        <p:blipFill>
          <a:blip r:embed="rId1"/>
          <a:srcRect l="27587" t="24176" r="27736" b="3718"/>
          <a:stretch>
            <a:fillRect/>
          </a:stretch>
        </p:blipFill>
        <p:spPr>
          <a:xfrm>
            <a:off x="447675" y="1666240"/>
            <a:ext cx="5358130" cy="4761865"/>
          </a:xfrm>
          <a:prstGeom prst="rect">
            <a:avLst/>
          </a:prstGeom>
        </p:spPr>
      </p:pic>
      <p:sp>
        <p:nvSpPr>
          <p:cNvPr id="5" name="Текстовое поле 4"/>
          <p:cNvSpPr txBox="1"/>
          <p:nvPr/>
        </p:nvSpPr>
        <p:spPr>
          <a:xfrm>
            <a:off x="5708650" y="1913890"/>
            <a:ext cx="419925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0" indent="0" algn="ctr">
              <a:buNone/>
            </a:pPr>
            <a:r>
              <a:rPr lang="ru-RU" altLang="en-US">
                <a:solidFill>
                  <a:schemeClr val="accent6">
                    <a:lumMod val="75000"/>
                  </a:schemeClr>
                </a:solidFill>
                <a:sym typeface="+mn-ea"/>
              </a:rPr>
              <a:t>Вестибулярная система</a:t>
            </a:r>
            <a:endParaRPr lang="ru-RU" altLang="en-US">
              <a:solidFill>
                <a:schemeClr val="accent6">
                  <a:lumMod val="75000"/>
                </a:schemeClr>
              </a:solidFill>
              <a:sym typeface="+mn-ea"/>
            </a:endParaRPr>
          </a:p>
          <a:p>
            <a:pPr marL="0" indent="0" algn="ctr">
              <a:buNone/>
            </a:pPr>
            <a:r>
              <a:rPr lang="ru-RU" altLang="en-US" b="1">
                <a:solidFill>
                  <a:schemeClr val="accent6">
                    <a:lumMod val="75000"/>
                  </a:schemeClr>
                </a:solidFill>
              </a:rPr>
              <a:t>МОРО, АШТР, СШТ</a:t>
            </a:r>
            <a:endParaRPr lang="ru-RU" altLang="en-US" b="1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Текстовое поле 5"/>
          <p:cNvSpPr txBox="1"/>
          <p:nvPr/>
        </p:nvSpPr>
        <p:spPr>
          <a:xfrm>
            <a:off x="6333490" y="3127375"/>
            <a:ext cx="370141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0" indent="0" algn="ctr">
              <a:buNone/>
            </a:pPr>
            <a:r>
              <a:rPr lang="ru-RU" altLang="en-US">
                <a:solidFill>
                  <a:schemeClr val="accent6">
                    <a:lumMod val="75000"/>
                  </a:schemeClr>
                </a:solidFill>
                <a:sym typeface="+mn-ea"/>
              </a:rPr>
              <a:t>Тактильная система</a:t>
            </a:r>
            <a:endParaRPr lang="ru-RU" altLang="en-US">
              <a:solidFill>
                <a:schemeClr val="accent6">
                  <a:lumMod val="75000"/>
                </a:schemeClr>
              </a:solidFill>
              <a:sym typeface="+mn-ea"/>
            </a:endParaRPr>
          </a:p>
          <a:p>
            <a:pPr marL="0" indent="0" algn="ctr">
              <a:buNone/>
            </a:pPr>
            <a:r>
              <a:rPr lang="ru-RU" altLang="en-US" b="1">
                <a:solidFill>
                  <a:schemeClr val="accent6">
                    <a:lumMod val="75000"/>
                  </a:schemeClr>
                </a:solidFill>
              </a:rPr>
              <a:t>МОРО, ГАЛАНТА</a:t>
            </a:r>
            <a:endParaRPr lang="ru-RU" altLang="en-US" b="1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7" name="Текстовое поле 6"/>
          <p:cNvSpPr txBox="1"/>
          <p:nvPr/>
        </p:nvSpPr>
        <p:spPr>
          <a:xfrm>
            <a:off x="6084570" y="4178935"/>
            <a:ext cx="419925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0" indent="0" algn="ctr">
              <a:buNone/>
            </a:pPr>
            <a:r>
              <a:rPr lang="ru-RU" altLang="en-US">
                <a:solidFill>
                  <a:schemeClr val="accent6">
                    <a:lumMod val="75000"/>
                  </a:schemeClr>
                </a:solidFill>
                <a:sym typeface="+mn-ea"/>
              </a:rPr>
              <a:t>Слуховая  система</a:t>
            </a:r>
            <a:endParaRPr lang="ru-RU" altLang="en-US">
              <a:solidFill>
                <a:schemeClr val="accent6">
                  <a:lumMod val="75000"/>
                </a:schemeClr>
              </a:solidFill>
              <a:sym typeface="+mn-ea"/>
            </a:endParaRPr>
          </a:p>
          <a:p>
            <a:pPr marL="0" indent="0" algn="ctr">
              <a:buNone/>
            </a:pPr>
            <a:r>
              <a:rPr lang="ru-RU" altLang="en-US" b="1">
                <a:solidFill>
                  <a:schemeClr val="accent6">
                    <a:lumMod val="75000"/>
                  </a:schemeClr>
                </a:solidFill>
              </a:rPr>
              <a:t>МОРО, ТЛР, ГАЛАНТА, АШТР</a:t>
            </a:r>
            <a:endParaRPr lang="ru-RU" altLang="en-US" b="1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" name="Текстовое поле 7"/>
          <p:cNvSpPr txBox="1"/>
          <p:nvPr/>
        </p:nvSpPr>
        <p:spPr>
          <a:xfrm>
            <a:off x="5984240" y="5328285"/>
            <a:ext cx="419925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0" indent="0" algn="ctr">
              <a:buNone/>
            </a:pPr>
            <a:r>
              <a:rPr lang="ru-RU" altLang="en-US">
                <a:solidFill>
                  <a:schemeClr val="accent6">
                    <a:lumMod val="75000"/>
                  </a:schemeClr>
                </a:solidFill>
                <a:sym typeface="+mn-ea"/>
              </a:rPr>
              <a:t>Зрительная система</a:t>
            </a:r>
            <a:endParaRPr lang="ru-RU" altLang="en-US">
              <a:solidFill>
                <a:schemeClr val="accent6">
                  <a:lumMod val="75000"/>
                </a:schemeClr>
              </a:solidFill>
              <a:sym typeface="+mn-ea"/>
            </a:endParaRPr>
          </a:p>
          <a:p>
            <a:pPr marL="0" indent="0" algn="ctr">
              <a:buNone/>
            </a:pPr>
            <a:r>
              <a:rPr lang="ru-RU" altLang="en-US" b="1">
                <a:solidFill>
                  <a:schemeClr val="accent6">
                    <a:lumMod val="75000"/>
                  </a:schemeClr>
                </a:solidFill>
              </a:rPr>
              <a:t>МОРО, ТЛР, ГАЛАНТА, СШТР</a:t>
            </a:r>
            <a:endParaRPr lang="ru-RU" altLang="en-US" b="1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6870" y="337820"/>
            <a:ext cx="11520170" cy="582930"/>
          </a:xfrm>
        </p:spPr>
        <p:txBody>
          <a:bodyPr/>
          <a:p>
            <a:pPr algn="ctr"/>
            <a:r>
              <a:rPr lang="ru-RU" altLang="en-US" sz="2800" b="1">
                <a:solidFill>
                  <a:schemeClr val="accent6">
                    <a:lumMod val="75000"/>
                  </a:schemeClr>
                </a:solidFill>
              </a:rPr>
              <a:t>Классификация нарушений процессов сенсорной интеграции</a:t>
            </a:r>
            <a:endParaRPr lang="ru-RU" altLang="en-US" sz="2800" b="1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156460" y="1466850"/>
            <a:ext cx="7879080" cy="988695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en-US" b="1">
                <a:solidFill>
                  <a:schemeClr val="accent6">
                    <a:lumMod val="50000"/>
                  </a:schemeClr>
                </a:solidFill>
                <a:sym typeface="+mn-ea"/>
              </a:rPr>
              <a:t>Нарушение процесса обработки сенсорной информации</a:t>
            </a:r>
            <a:endParaRPr kumimoji="0" lang="ru-RU" altLang="en-US" sz="1800" b="1" i="0" u="none" strike="noStrike" cap="none" normalizeH="0" baseline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Arial" panose="020B0604020202020204" pitchFamily="34" charset="0"/>
              <a:ea typeface="SimSun" pitchFamily="2" charset="-122"/>
              <a:sym typeface="+mn-ea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13715" y="2790190"/>
            <a:ext cx="3392170" cy="729615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anchor="ctr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SimSun" pitchFamily="2" charset="-122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142740" y="2790190"/>
            <a:ext cx="3392170" cy="729615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anchor="ctr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rgbClr val="FFFF00"/>
              </a:solidFill>
              <a:effectLst/>
              <a:latin typeface="Arial" panose="020B0604020202020204" pitchFamily="34" charset="0"/>
              <a:ea typeface="SimSun" pitchFamily="2" charset="-122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845425" y="2837180"/>
            <a:ext cx="3392170" cy="729615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SimSun" pitchFamily="2" charset="-122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195185" y="3854450"/>
            <a:ext cx="3392170" cy="729615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altLang="zh-CN" sz="1800" b="0" i="0" u="none" strike="noStrike" cap="none" normalizeH="0" baseline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ea typeface="SimSun" pitchFamily="2" charset="-122"/>
              </a:rPr>
              <a:t>Постуральные нарушения</a:t>
            </a:r>
            <a:endParaRPr kumimoji="0" lang="ru-RU" altLang="zh-CN" sz="1800" b="0" i="0" u="none" strike="noStrike" cap="none" normalizeH="0" baseline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Arial" panose="020B0604020202020204" pitchFamily="34" charset="0"/>
              <a:ea typeface="SimSun" pitchFamily="2" charset="-122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7185025" y="5050155"/>
            <a:ext cx="3392170" cy="729615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SimSun" pitchFamily="2" charset="-122"/>
            </a:endParaRPr>
          </a:p>
        </p:txBody>
      </p:sp>
      <p:sp>
        <p:nvSpPr>
          <p:cNvPr id="10" name="Текстовое поле 9"/>
          <p:cNvSpPr txBox="1"/>
          <p:nvPr/>
        </p:nvSpPr>
        <p:spPr>
          <a:xfrm>
            <a:off x="8058150" y="2837180"/>
            <a:ext cx="296672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ru-RU" altLang="en-US">
                <a:solidFill>
                  <a:schemeClr val="accent6">
                    <a:lumMod val="50000"/>
                  </a:schemeClr>
                </a:solidFill>
              </a:rPr>
              <a:t>Двигательные нарушения</a:t>
            </a:r>
            <a:endParaRPr lang="ru-RU" altLang="en-US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162050" y="3854450"/>
            <a:ext cx="3392170" cy="729615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anchor="ctr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SimSun" pitchFamily="2" charset="-122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162050" y="4918710"/>
            <a:ext cx="3392170" cy="729615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anchor="ctr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SimSun" pitchFamily="2" charset="-122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162050" y="5885815"/>
            <a:ext cx="3392170" cy="729615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anchor="ctr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SimSun" pitchFamily="2" charset="-122"/>
            </a:endParaRPr>
          </a:p>
        </p:txBody>
      </p:sp>
      <p:sp>
        <p:nvSpPr>
          <p:cNvPr id="15" name="Текстовое поле 14"/>
          <p:cNvSpPr txBox="1"/>
          <p:nvPr/>
        </p:nvSpPr>
        <p:spPr>
          <a:xfrm>
            <a:off x="513080" y="2837180"/>
            <a:ext cx="331978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ru-RU" altLang="en-US" sz="1600">
                <a:solidFill>
                  <a:schemeClr val="accent6">
                    <a:lumMod val="50000"/>
                  </a:schemeClr>
                </a:solidFill>
              </a:rPr>
              <a:t>Нарушение модуляции ощущений</a:t>
            </a:r>
            <a:r>
              <a:rPr lang="ru-RU" altLang="en-US" sz="1600"/>
              <a:t>	</a:t>
            </a:r>
            <a:endParaRPr lang="ru-RU" altLang="en-US" sz="1600"/>
          </a:p>
        </p:txBody>
      </p:sp>
      <p:sp>
        <p:nvSpPr>
          <p:cNvPr id="16" name="Текстовое поле 15"/>
          <p:cNvSpPr txBox="1"/>
          <p:nvPr/>
        </p:nvSpPr>
        <p:spPr>
          <a:xfrm>
            <a:off x="4206240" y="2922905"/>
            <a:ext cx="315658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ru-RU" altLang="en-US" sz="1600">
                <a:solidFill>
                  <a:schemeClr val="accent6">
                    <a:lumMod val="50000"/>
                  </a:schemeClr>
                </a:solidFill>
              </a:rPr>
              <a:t>Нарушение умения различать</a:t>
            </a:r>
            <a:endParaRPr lang="ru-RU" altLang="en-US" sz="160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r>
              <a:rPr lang="ru-RU" altLang="en-US" sz="1600">
                <a:solidFill>
                  <a:schemeClr val="accent6">
                    <a:lumMod val="50000"/>
                  </a:schemeClr>
                </a:solidFill>
              </a:rPr>
              <a:t>ощущения</a:t>
            </a:r>
            <a:r>
              <a:rPr lang="ru-RU" altLang="en-US" sz="1600"/>
              <a:t>	</a:t>
            </a:r>
            <a:endParaRPr lang="ru-RU" altLang="en-US" sz="1600"/>
          </a:p>
        </p:txBody>
      </p:sp>
      <p:sp>
        <p:nvSpPr>
          <p:cNvPr id="17" name="Текстовое поле 16"/>
          <p:cNvSpPr txBox="1"/>
          <p:nvPr/>
        </p:nvSpPr>
        <p:spPr>
          <a:xfrm>
            <a:off x="1162685" y="3896360"/>
            <a:ext cx="339217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ru-RU" altLang="en-US" sz="1600">
                <a:solidFill>
                  <a:schemeClr val="accent6">
                    <a:lumMod val="50000"/>
                  </a:schemeClr>
                </a:solidFill>
              </a:rPr>
              <a:t>Сенсорная повышенная чувствительность</a:t>
            </a:r>
            <a:r>
              <a:rPr lang="ru-RU" altLang="en-US" sz="1600"/>
              <a:t>	</a:t>
            </a:r>
            <a:endParaRPr lang="ru-RU" altLang="en-US" sz="1600"/>
          </a:p>
        </p:txBody>
      </p:sp>
      <p:sp>
        <p:nvSpPr>
          <p:cNvPr id="18" name="Текстовое поле 17"/>
          <p:cNvSpPr txBox="1"/>
          <p:nvPr/>
        </p:nvSpPr>
        <p:spPr>
          <a:xfrm>
            <a:off x="1162685" y="4996180"/>
            <a:ext cx="339280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ru-RU" altLang="en-US" sz="1600">
                <a:solidFill>
                  <a:schemeClr val="accent6">
                    <a:lumMod val="50000"/>
                  </a:schemeClr>
                </a:solidFill>
              </a:rPr>
              <a:t>Сенсорная пониженная чувствительность	</a:t>
            </a:r>
            <a:endParaRPr lang="ru-RU" altLang="en-US" sz="160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3" name="Текстовое поле 22"/>
          <p:cNvSpPr txBox="1"/>
          <p:nvPr/>
        </p:nvSpPr>
        <p:spPr>
          <a:xfrm>
            <a:off x="1163320" y="6003925"/>
            <a:ext cx="35185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ru-RU" altLang="en-US">
                <a:solidFill>
                  <a:schemeClr val="accent6">
                    <a:lumMod val="50000"/>
                  </a:schemeClr>
                </a:solidFill>
              </a:rPr>
              <a:t>Поиск сенсорных ощущений</a:t>
            </a:r>
            <a:endParaRPr lang="ru-RU" altLang="en-US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6" name="Текстовое поле 25"/>
          <p:cNvSpPr txBox="1"/>
          <p:nvPr/>
        </p:nvSpPr>
        <p:spPr>
          <a:xfrm>
            <a:off x="7534910" y="5069840"/>
            <a:ext cx="26828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ru-RU" altLang="en-US">
                <a:solidFill>
                  <a:schemeClr val="accent6">
                    <a:lumMod val="50000"/>
                  </a:schemeClr>
                </a:solidFill>
              </a:rPr>
              <a:t>Диспраксия</a:t>
            </a:r>
            <a:endParaRPr lang="ru-RU" altLang="en-US">
              <a:solidFill>
                <a:schemeClr val="accent6">
                  <a:lumMod val="50000"/>
                </a:schemeClr>
              </a:solidFill>
            </a:endParaRPr>
          </a:p>
        </p:txBody>
      </p:sp>
      <p:cxnSp>
        <p:nvCxnSpPr>
          <p:cNvPr id="4" name="Прямое соединение 3"/>
          <p:cNvCxnSpPr>
            <a:endCxn id="24" idx="1"/>
          </p:cNvCxnSpPr>
          <p:nvPr/>
        </p:nvCxnSpPr>
        <p:spPr>
          <a:xfrm flipH="1">
            <a:off x="1162685" y="3593465"/>
            <a:ext cx="11430" cy="2467610"/>
          </a:xfrm>
          <a:prstGeom prst="line">
            <a:avLst/>
          </a:prstGeom>
          <a:gradFill rotWithShape="0"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Прямое соединение 18"/>
          <p:cNvCxnSpPr>
            <a:endCxn id="9" idx="3"/>
          </p:cNvCxnSpPr>
          <p:nvPr/>
        </p:nvCxnSpPr>
        <p:spPr>
          <a:xfrm flipH="1">
            <a:off x="10577195" y="3625215"/>
            <a:ext cx="1905" cy="1790065"/>
          </a:xfrm>
          <a:prstGeom prst="line">
            <a:avLst/>
          </a:prstGeom>
          <a:gradFill rotWithShape="0"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" name="Прямое соединение 19"/>
          <p:cNvCxnSpPr>
            <a:stCxn id="3" idx="2"/>
          </p:cNvCxnSpPr>
          <p:nvPr/>
        </p:nvCxnSpPr>
        <p:spPr>
          <a:xfrm flipH="1">
            <a:off x="6089650" y="2455545"/>
            <a:ext cx="6350" cy="350520"/>
          </a:xfrm>
          <a:prstGeom prst="line">
            <a:avLst/>
          </a:prstGeom>
          <a:gradFill rotWithShape="0"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1" name="Прямое соединение 20"/>
          <p:cNvCxnSpPr>
            <a:stCxn id="3" idx="2"/>
          </p:cNvCxnSpPr>
          <p:nvPr/>
        </p:nvCxnSpPr>
        <p:spPr>
          <a:xfrm flipH="1">
            <a:off x="2120900" y="2455545"/>
            <a:ext cx="3975100" cy="329565"/>
          </a:xfrm>
          <a:prstGeom prst="line">
            <a:avLst/>
          </a:prstGeom>
          <a:gradFill rotWithShape="0"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2" name="Прямое соединение 21"/>
          <p:cNvCxnSpPr>
            <a:stCxn id="3" idx="2"/>
          </p:cNvCxnSpPr>
          <p:nvPr/>
        </p:nvCxnSpPr>
        <p:spPr>
          <a:xfrm>
            <a:off x="6096000" y="2455545"/>
            <a:ext cx="3908425" cy="361315"/>
          </a:xfrm>
          <a:prstGeom prst="line">
            <a:avLst/>
          </a:prstGeom>
          <a:gradFill rotWithShape="0"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90500"/>
            <a:ext cx="11582400" cy="582930"/>
          </a:xfrm>
        </p:spPr>
        <p:txBody>
          <a:bodyPr/>
          <a:p>
            <a:pPr algn="ctr"/>
            <a:r>
              <a:rPr lang="ru-RU" altLang="en-US" sz="2800" b="1">
                <a:solidFill>
                  <a:schemeClr val="accent6">
                    <a:lumMod val="75000"/>
                  </a:schemeClr>
                </a:solidFill>
              </a:rPr>
              <a:t>Проявление нарушений сенсорной интеграции</a:t>
            </a:r>
            <a:endParaRPr lang="ru-RU" altLang="en-US" sz="2800" b="1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4" name="Изображение 3" descr="scale_120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905" y="1132205"/>
            <a:ext cx="9594215" cy="547560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pPr algn="ctr"/>
            <a:r>
              <a:rPr lang="ru-RU" altLang="en-US" sz="2800" b="1">
                <a:solidFill>
                  <a:schemeClr val="accent6">
                    <a:lumMod val="75000"/>
                  </a:schemeClr>
                </a:solidFill>
              </a:rPr>
              <a:t>Сенсорная повышенная чувствительность</a:t>
            </a:r>
            <a:endParaRPr lang="ru-RU" altLang="en-US" sz="2800" b="1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5046980" y="1332230"/>
            <a:ext cx="5186680" cy="4816475"/>
          </a:xfrm>
        </p:spPr>
        <p:txBody>
          <a:bodyPr/>
          <a:p>
            <a:pPr marL="0" indent="0" algn="ctr">
              <a:buNone/>
            </a:pPr>
            <a:r>
              <a:rPr lang="ru-RU" altLang="en-US" sz="2400">
                <a:solidFill>
                  <a:schemeClr val="accent6">
                    <a:lumMod val="75000"/>
                  </a:schemeClr>
                </a:solidFill>
              </a:rPr>
              <a:t>РЕБЕНОК:</a:t>
            </a:r>
            <a:endParaRPr lang="ru-RU" altLang="en-US" sz="240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ru-RU" altLang="en-US" sz="2400">
                <a:solidFill>
                  <a:schemeClr val="accent6">
                    <a:lumMod val="75000"/>
                  </a:schemeClr>
                </a:solidFill>
              </a:rPr>
              <a:t>избегает чужих прикосновений;</a:t>
            </a:r>
            <a:endParaRPr lang="ru-RU" altLang="en-US" sz="240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ru-RU" altLang="en-US" sz="2400">
                <a:solidFill>
                  <a:schemeClr val="accent6">
                    <a:lumMod val="75000"/>
                  </a:schemeClr>
                </a:solidFill>
              </a:rPr>
              <a:t>не любит мыть лицо, голову;</a:t>
            </a:r>
            <a:endParaRPr lang="ru-RU" altLang="en-US" sz="240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ru-RU" altLang="en-US" sz="2400">
                <a:solidFill>
                  <a:schemeClr val="accent6">
                    <a:lumMod val="75000"/>
                  </a:schemeClr>
                </a:solidFill>
              </a:rPr>
              <a:t>избегает контакта с грязью, песком, не любит макать пальцы в краски, касаться клея;</a:t>
            </a:r>
            <a:endParaRPr lang="ru-RU" altLang="en-US" sz="240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ru-RU" altLang="en-US" sz="2400">
                <a:solidFill>
                  <a:schemeClr val="accent6">
                    <a:lumMod val="75000"/>
                  </a:schemeClr>
                </a:solidFill>
              </a:rPr>
              <a:t>избегает движений или предпочитает меньше двигаться, не любит когда его неожиданно передвигают.</a:t>
            </a:r>
            <a:endParaRPr lang="ru-RU" altLang="en-US" sz="240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4" name="Изображение 3" descr="photo_2026-03-12_08-34-06"/>
          <p:cNvPicPr>
            <a:picLocks noChangeAspect="1"/>
          </p:cNvPicPr>
          <p:nvPr/>
        </p:nvPicPr>
        <p:blipFill>
          <a:blip r:embed="rId1"/>
          <a:srcRect l="14744" t="52352" r="18001" b="20259"/>
          <a:stretch>
            <a:fillRect/>
          </a:stretch>
        </p:blipFill>
        <p:spPr>
          <a:xfrm>
            <a:off x="252095" y="2465070"/>
            <a:ext cx="4416425" cy="254127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pPr algn="ctr"/>
            <a:r>
              <a:rPr lang="ru-RU" altLang="en-US" sz="2800" b="1">
                <a:solidFill>
                  <a:schemeClr val="accent6">
                    <a:lumMod val="75000"/>
                  </a:schemeClr>
                </a:solidFill>
              </a:rPr>
              <a:t>Поиск сенсорных ощущений</a:t>
            </a:r>
            <a:endParaRPr lang="ru-RU" altLang="en-US" sz="2800" b="1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5046980" y="1066165"/>
            <a:ext cx="5186680" cy="5102860"/>
          </a:xfrm>
        </p:spPr>
        <p:txBody>
          <a:bodyPr/>
          <a:p>
            <a:pPr marL="0" indent="0" algn="ctr">
              <a:buNone/>
            </a:pPr>
            <a:r>
              <a:rPr lang="ru-RU" altLang="en-US" sz="2000">
                <a:solidFill>
                  <a:schemeClr val="accent6">
                    <a:lumMod val="75000"/>
                  </a:schemeClr>
                </a:solidFill>
              </a:rPr>
              <a:t>РЕБЕНОК:</a:t>
            </a:r>
            <a:endParaRPr lang="ru-RU" altLang="en-US" sz="200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ru-RU" altLang="en-US" sz="2000">
                <a:solidFill>
                  <a:schemeClr val="accent6">
                    <a:lumMod val="75000"/>
                  </a:schemeClr>
                </a:solidFill>
              </a:rPr>
              <a:t>разбрасывает игрушки, прыгает по лужам;</a:t>
            </a:r>
            <a:endParaRPr lang="ru-RU" altLang="en-US" sz="200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ru-RU" altLang="en-US" sz="2000">
                <a:solidFill>
                  <a:schemeClr val="accent6">
                    <a:lumMod val="75000"/>
                  </a:schemeClr>
                </a:solidFill>
              </a:rPr>
              <a:t>жует предметы или воротник;</a:t>
            </a:r>
            <a:endParaRPr lang="ru-RU" altLang="en-US" sz="200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ru-RU" altLang="en-US" sz="2000">
                <a:solidFill>
                  <a:schemeClr val="accent6">
                    <a:lumMod val="75000"/>
                  </a:schemeClr>
                </a:solidFill>
              </a:rPr>
              <a:t>постоянно движится, крутится, суетится;</a:t>
            </a:r>
            <a:endParaRPr lang="ru-RU" altLang="en-US" sz="200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ru-RU" altLang="en-US" sz="2000">
                <a:solidFill>
                  <a:schemeClr val="accent6">
                    <a:lumMod val="75000"/>
                  </a:schemeClr>
                </a:solidFill>
              </a:rPr>
              <a:t>любит длительные объятия, таскать тяжести и прижиматься;</a:t>
            </a:r>
            <a:endParaRPr lang="ru-RU" altLang="en-US" sz="200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ru-RU" altLang="en-US" sz="2000">
                <a:solidFill>
                  <a:schemeClr val="accent6">
                    <a:lumMod val="75000"/>
                  </a:schemeClr>
                </a:solidFill>
              </a:rPr>
              <a:t>ищет визуальной стимуляции;</a:t>
            </a:r>
            <a:endParaRPr lang="ru-RU" altLang="en-US" sz="200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ru-RU" altLang="en-US" sz="2000">
                <a:solidFill>
                  <a:schemeClr val="accent6">
                    <a:lumMod val="75000"/>
                  </a:schemeClr>
                </a:solidFill>
              </a:rPr>
              <a:t>радуется громким шумам и может разговаривать кричащим голосом;</a:t>
            </a:r>
            <a:endParaRPr lang="ru-RU" altLang="en-US" sz="200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ru-RU" altLang="en-US" sz="2000">
                <a:solidFill>
                  <a:schemeClr val="accent6">
                    <a:lumMod val="75000"/>
                  </a:schemeClr>
                </a:solidFill>
              </a:rPr>
              <a:t>ищет сильных запахов и обнюхивает еду;</a:t>
            </a:r>
            <a:endParaRPr lang="ru-RU" altLang="en-US" sz="200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ru-RU" altLang="en-US" sz="2000">
                <a:solidFill>
                  <a:schemeClr val="accent6">
                    <a:lumMod val="75000"/>
                  </a:schemeClr>
                </a:solidFill>
              </a:rPr>
              <a:t>может облизывать несъедобные предметы;</a:t>
            </a:r>
            <a:endParaRPr lang="ru-RU" altLang="en-US" sz="200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ru-RU" altLang="en-US" sz="2000">
                <a:solidFill>
                  <a:schemeClr val="accent6">
                    <a:lumMod val="75000"/>
                  </a:schemeClr>
                </a:solidFill>
              </a:rPr>
              <a:t>может предпочитать острую и горячую пищу.</a:t>
            </a:r>
            <a:endParaRPr lang="ru-RU" altLang="en-US" sz="2000">
              <a:solidFill>
                <a:schemeClr val="accent6">
                  <a:lumMod val="75000"/>
                </a:schemeClr>
              </a:solidFill>
            </a:endParaRPr>
          </a:p>
          <a:p>
            <a:endParaRPr lang="ru-RU" altLang="en-US" sz="200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5" name="Изображение 4" descr="photo_2026-03-13_10-24-36"/>
          <p:cNvPicPr>
            <a:picLocks noChangeAspect="1"/>
          </p:cNvPicPr>
          <p:nvPr/>
        </p:nvPicPr>
        <p:blipFill>
          <a:blip r:embed="rId1"/>
          <a:srcRect l="15345" t="6962" r="15999" b="64843"/>
          <a:stretch>
            <a:fillRect/>
          </a:stretch>
        </p:blipFill>
        <p:spPr>
          <a:xfrm>
            <a:off x="253365" y="2211070"/>
            <a:ext cx="4485640" cy="270827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pPr algn="ctr"/>
            <a:r>
              <a:rPr lang="ru-RU" altLang="en-US" sz="2800" b="1">
                <a:solidFill>
                  <a:schemeClr val="accent6">
                    <a:lumMod val="75000"/>
                  </a:schemeClr>
                </a:solidFill>
              </a:rPr>
              <a:t>Сенсорно-дискриминационные нарушения</a:t>
            </a:r>
            <a:endParaRPr lang="ru-RU" altLang="en-US" sz="2800" b="1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5046980" y="1045845"/>
            <a:ext cx="5186680" cy="5102860"/>
          </a:xfrm>
        </p:spPr>
        <p:txBody>
          <a:bodyPr/>
          <a:p>
            <a:pPr marL="0" indent="0" algn="ctr">
              <a:buNone/>
            </a:pPr>
            <a:r>
              <a:rPr lang="ru-RU" altLang="en-US" sz="2000">
                <a:solidFill>
                  <a:schemeClr val="accent6">
                    <a:lumMod val="75000"/>
                  </a:schemeClr>
                </a:solidFill>
              </a:rPr>
              <a:t>РЕБЕНОК:</a:t>
            </a:r>
            <a:endParaRPr lang="ru-RU" altLang="en-US" sz="200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ru-RU" altLang="en-US" sz="2000">
                <a:solidFill>
                  <a:schemeClr val="accent6">
                    <a:lumMod val="75000"/>
                  </a:schemeClr>
                </a:solidFill>
              </a:rPr>
              <a:t>слабо осознает свое тело, не может различать предметы на ощупь;</a:t>
            </a:r>
            <a:endParaRPr lang="ru-RU" altLang="en-US" sz="200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ru-RU" altLang="en-US" sz="2000">
                <a:solidFill>
                  <a:schemeClr val="accent6">
                    <a:lumMod val="75000"/>
                  </a:schemeClr>
                </a:solidFill>
              </a:rPr>
              <a:t>не уверен в себе, и боится упасть и потерять равновессие;</a:t>
            </a:r>
            <a:endParaRPr lang="ru-RU" altLang="en-US" sz="200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ru-RU" altLang="en-US" sz="2000">
                <a:solidFill>
                  <a:schemeClr val="accent6">
                    <a:lumMod val="75000"/>
                  </a:schemeClr>
                </a:solidFill>
              </a:rPr>
              <a:t>перевозбуждается при долгом просмотре мультфильмов;</a:t>
            </a:r>
            <a:endParaRPr lang="ru-RU" altLang="en-US" sz="200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ru-RU" altLang="en-US" sz="2000">
                <a:solidFill>
                  <a:schemeClr val="accent6">
                    <a:lumMod val="75000"/>
                  </a:schemeClr>
                </a:solidFill>
              </a:rPr>
              <a:t>закрывает глаза, имеет короткий зрительный контакт, не внимателен при работе за письменным столом, остро реагирует на свет;</a:t>
            </a:r>
            <a:endParaRPr lang="ru-RU" altLang="en-US" sz="200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ru-RU" altLang="en-US" sz="2000">
                <a:solidFill>
                  <a:schemeClr val="accent6">
                    <a:lumMod val="75000"/>
                  </a:schemeClr>
                </a:solidFill>
              </a:rPr>
              <a:t>всегда встревожен и бдителен;</a:t>
            </a:r>
            <a:endParaRPr lang="ru-RU" altLang="en-US" sz="200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ru-RU" altLang="en-US" sz="2000">
                <a:solidFill>
                  <a:schemeClr val="accent6">
                    <a:lumMod val="75000"/>
                  </a:schemeClr>
                </a:solidFill>
              </a:rPr>
              <a:t>закрывает уши, чтобы приглушить звуки;</a:t>
            </a:r>
            <a:endParaRPr lang="ru-RU" altLang="en-US" sz="200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ru-RU" altLang="en-US" sz="2000">
                <a:solidFill>
                  <a:schemeClr val="accent6">
                    <a:lumMod val="75000"/>
                  </a:schemeClr>
                </a:solidFill>
              </a:rPr>
              <a:t>жестко отвергает текстуру и температуру пищи.</a:t>
            </a:r>
            <a:endParaRPr lang="ru-RU" altLang="en-US" sz="2000">
              <a:solidFill>
                <a:schemeClr val="accent6">
                  <a:lumMod val="75000"/>
                </a:schemeClr>
              </a:solidFill>
            </a:endParaRPr>
          </a:p>
          <a:p>
            <a:endParaRPr lang="ru-RU" altLang="en-US" sz="2000">
              <a:solidFill>
                <a:schemeClr val="accent6">
                  <a:lumMod val="75000"/>
                </a:schemeClr>
              </a:solidFill>
            </a:endParaRPr>
          </a:p>
          <a:p>
            <a:endParaRPr lang="ru-RU" altLang="en-US" sz="2000">
              <a:solidFill>
                <a:schemeClr val="accent6">
                  <a:lumMod val="75000"/>
                </a:schemeClr>
              </a:solidFill>
            </a:endParaRPr>
          </a:p>
          <a:p>
            <a:endParaRPr lang="ru-RU" altLang="en-US" sz="2000">
              <a:solidFill>
                <a:schemeClr val="accent6">
                  <a:lumMod val="75000"/>
                </a:schemeClr>
              </a:solidFill>
            </a:endParaRPr>
          </a:p>
          <a:p>
            <a:endParaRPr lang="ru-RU" altLang="en-US" sz="2000">
              <a:solidFill>
                <a:schemeClr val="accent6">
                  <a:lumMod val="75000"/>
                </a:schemeClr>
              </a:solidFill>
            </a:endParaRPr>
          </a:p>
          <a:p>
            <a:endParaRPr lang="ru-RU" altLang="en-US" sz="200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5" name="Изображение 4" descr="photo_2026-03-13_10-24-36"/>
          <p:cNvPicPr>
            <a:picLocks noChangeAspect="1"/>
          </p:cNvPicPr>
          <p:nvPr/>
        </p:nvPicPr>
        <p:blipFill>
          <a:blip r:embed="rId1"/>
          <a:srcRect l="10963" t="61278" r="23456" b="11009"/>
          <a:stretch>
            <a:fillRect/>
          </a:stretch>
        </p:blipFill>
        <p:spPr>
          <a:xfrm>
            <a:off x="448310" y="2606040"/>
            <a:ext cx="4267835" cy="254825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pPr algn="ctr"/>
            <a:r>
              <a:rPr lang="ru-RU" altLang="en-US" sz="2800" b="1">
                <a:solidFill>
                  <a:schemeClr val="accent6">
                    <a:lumMod val="75000"/>
                  </a:schemeClr>
                </a:solidFill>
              </a:rPr>
              <a:t>Сенсорная пониженная чувствительность</a:t>
            </a:r>
            <a:endParaRPr lang="ru-RU" altLang="en-US" sz="2800" b="1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5046980" y="1045845"/>
            <a:ext cx="5186680" cy="5102860"/>
          </a:xfrm>
        </p:spPr>
        <p:txBody>
          <a:bodyPr/>
          <a:p>
            <a:pPr marL="0" indent="0" algn="ctr">
              <a:buNone/>
            </a:pPr>
            <a:r>
              <a:rPr lang="ru-RU" altLang="en-US" sz="2000">
                <a:solidFill>
                  <a:schemeClr val="accent6">
                    <a:lumMod val="75000"/>
                  </a:schemeClr>
                </a:solidFill>
              </a:rPr>
              <a:t>РЕБЕНОК:</a:t>
            </a:r>
            <a:endParaRPr lang="ru-RU" altLang="en-US" sz="200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ru-RU" altLang="en-US" sz="2000">
                <a:solidFill>
                  <a:schemeClr val="accent6">
                    <a:lumMod val="75000"/>
                  </a:schemeClr>
                </a:solidFill>
              </a:rPr>
              <a:t>не осознает грязное лицо, руки, одежду;</a:t>
            </a:r>
            <a:endParaRPr lang="ru-RU" altLang="en-US" sz="200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ru-RU" altLang="en-US" sz="2000">
                <a:solidFill>
                  <a:schemeClr val="accent6">
                    <a:lumMod val="75000"/>
                  </a:schemeClr>
                </a:solidFill>
              </a:rPr>
              <a:t>не стримится играть, обследовать пространство;</a:t>
            </a:r>
            <a:endParaRPr lang="ru-RU" altLang="en-US" sz="200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ru-RU" altLang="en-US" sz="2000">
                <a:solidFill>
                  <a:schemeClr val="accent6">
                    <a:lumMod val="75000"/>
                  </a:schemeClr>
                </a:solidFill>
              </a:rPr>
              <a:t>не реагирует на подения;</a:t>
            </a:r>
            <a:endParaRPr lang="ru-RU" altLang="en-US" sz="200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ru-RU" altLang="en-US" sz="2000">
                <a:solidFill>
                  <a:schemeClr val="accent6">
                    <a:lumMod val="75000"/>
                  </a:schemeClr>
                </a:solidFill>
              </a:rPr>
              <a:t>сам не начинает, но может долго кружиться без головокружения;</a:t>
            </a:r>
            <a:endParaRPr lang="ru-RU" altLang="en-US" sz="200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ru-RU" altLang="en-US" sz="2000">
                <a:solidFill>
                  <a:schemeClr val="accent6">
                    <a:lumMod val="75000"/>
                  </a:schemeClr>
                </a:solidFill>
              </a:rPr>
              <a:t>игнорирует визуальные стимулы, например, препятствия на пути;</a:t>
            </a:r>
            <a:endParaRPr lang="ru-RU" altLang="en-US" sz="200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ru-RU" altLang="en-US" sz="2000">
                <a:solidFill>
                  <a:schemeClr val="accent6">
                    <a:lumMod val="75000"/>
                  </a:schemeClr>
                </a:solidFill>
              </a:rPr>
              <a:t>игнорирует обычные звуки, но может отреагировать на громкие звуки;</a:t>
            </a:r>
            <a:endParaRPr lang="ru-RU" altLang="en-US" sz="200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ru-RU" altLang="en-US" sz="2000">
                <a:solidFill>
                  <a:schemeClr val="accent6">
                    <a:lumMod val="75000"/>
                  </a:schemeClr>
                </a:solidFill>
              </a:rPr>
              <a:t>может не замечать непрятные запахи;</a:t>
            </a:r>
            <a:endParaRPr lang="ru-RU" altLang="en-US" sz="200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ru-RU" altLang="en-US" sz="2000">
                <a:solidFill>
                  <a:schemeClr val="accent6">
                    <a:lumMod val="75000"/>
                  </a:schemeClr>
                </a:solidFill>
              </a:rPr>
              <a:t>может есть острую пищу без всякой реакции.</a:t>
            </a:r>
            <a:endParaRPr lang="ru-RU" altLang="en-US" sz="2000">
              <a:solidFill>
                <a:schemeClr val="accent6">
                  <a:lumMod val="75000"/>
                </a:schemeClr>
              </a:solidFill>
            </a:endParaRPr>
          </a:p>
          <a:p>
            <a:endParaRPr lang="ru-RU" altLang="en-US" sz="2000">
              <a:solidFill>
                <a:schemeClr val="accent6">
                  <a:lumMod val="75000"/>
                </a:schemeClr>
              </a:solidFill>
            </a:endParaRPr>
          </a:p>
          <a:p>
            <a:endParaRPr lang="ru-RU" altLang="en-US" sz="2000">
              <a:solidFill>
                <a:schemeClr val="accent6">
                  <a:lumMod val="75000"/>
                </a:schemeClr>
              </a:solidFill>
            </a:endParaRPr>
          </a:p>
          <a:p>
            <a:endParaRPr lang="ru-RU" altLang="en-US" sz="2000">
              <a:solidFill>
                <a:schemeClr val="accent6">
                  <a:lumMod val="75000"/>
                </a:schemeClr>
              </a:solidFill>
            </a:endParaRPr>
          </a:p>
          <a:p>
            <a:endParaRPr lang="ru-RU" altLang="en-US" sz="2000">
              <a:solidFill>
                <a:schemeClr val="accent6">
                  <a:lumMod val="75000"/>
                </a:schemeClr>
              </a:solidFill>
            </a:endParaRPr>
          </a:p>
          <a:p>
            <a:endParaRPr lang="ru-RU" altLang="en-US" sz="2000">
              <a:solidFill>
                <a:schemeClr val="accent6">
                  <a:lumMod val="75000"/>
                </a:schemeClr>
              </a:solidFill>
            </a:endParaRPr>
          </a:p>
          <a:p>
            <a:endParaRPr lang="ru-RU" altLang="en-US" sz="200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6" name="Изображение 5" descr="photo_2026-03-13_11-21-24"/>
          <p:cNvPicPr>
            <a:picLocks noChangeAspect="1"/>
          </p:cNvPicPr>
          <p:nvPr/>
        </p:nvPicPr>
        <p:blipFill>
          <a:blip r:embed="rId1"/>
          <a:srcRect l="13600" t="35991" r="13871" b="35370"/>
          <a:stretch>
            <a:fillRect/>
          </a:stretch>
        </p:blipFill>
        <p:spPr>
          <a:xfrm>
            <a:off x="777875" y="2400300"/>
            <a:ext cx="3896995" cy="250063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pPr algn="ctr"/>
            <a:r>
              <a:rPr lang="ru-RU" altLang="en-US" sz="2800" b="1">
                <a:solidFill>
                  <a:schemeClr val="accent6">
                    <a:lumMod val="75000"/>
                  </a:schemeClr>
                </a:solidFill>
              </a:rPr>
              <a:t>Диспраксия</a:t>
            </a:r>
            <a:endParaRPr lang="ru-RU" altLang="en-US" sz="2800" b="1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5046980" y="1045845"/>
            <a:ext cx="5186680" cy="5102860"/>
          </a:xfrm>
        </p:spPr>
        <p:txBody>
          <a:bodyPr/>
          <a:p>
            <a:pPr marL="0" indent="0" algn="ctr">
              <a:buNone/>
            </a:pPr>
            <a:r>
              <a:rPr lang="ru-RU" altLang="en-US" sz="2000">
                <a:solidFill>
                  <a:schemeClr val="accent6">
                    <a:lumMod val="75000"/>
                  </a:schemeClr>
                </a:solidFill>
              </a:rPr>
              <a:t>РЕБЕНОК:</a:t>
            </a:r>
            <a:endParaRPr lang="ru-RU" altLang="en-US" sz="200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ru-RU" altLang="en-US" sz="2000">
                <a:solidFill>
                  <a:schemeClr val="accent6">
                    <a:lumMod val="75000"/>
                  </a:schemeClr>
                </a:solidFill>
              </a:rPr>
              <a:t>не осознает грязное лицо, руки, одежду;</a:t>
            </a:r>
            <a:endParaRPr lang="ru-RU" altLang="en-US" sz="200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ru-RU" altLang="en-US" sz="2000">
                <a:solidFill>
                  <a:schemeClr val="accent6">
                    <a:lumMod val="75000"/>
                  </a:schemeClr>
                </a:solidFill>
              </a:rPr>
              <a:t>не стримится играть, обследовать пространство;</a:t>
            </a:r>
            <a:endParaRPr lang="ru-RU" altLang="en-US" sz="200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ru-RU" altLang="en-US" sz="2000">
                <a:solidFill>
                  <a:schemeClr val="accent6">
                    <a:lumMod val="75000"/>
                  </a:schemeClr>
                </a:solidFill>
              </a:rPr>
              <a:t>не реагирует на подения;</a:t>
            </a:r>
            <a:endParaRPr lang="ru-RU" altLang="en-US" sz="200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ru-RU" altLang="en-US" sz="2000">
                <a:solidFill>
                  <a:schemeClr val="accent6">
                    <a:lumMod val="75000"/>
                  </a:schemeClr>
                </a:solidFill>
              </a:rPr>
              <a:t>сам не начинает, но может долго кружиться без головокружения;</a:t>
            </a:r>
            <a:endParaRPr lang="ru-RU" altLang="en-US" sz="200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ru-RU" altLang="en-US" sz="2000">
                <a:solidFill>
                  <a:schemeClr val="accent6">
                    <a:lumMod val="75000"/>
                  </a:schemeClr>
                </a:solidFill>
              </a:rPr>
              <a:t>игнорирует визуальные стимулы, например, препятствия на пути;</a:t>
            </a:r>
            <a:endParaRPr lang="ru-RU" altLang="en-US" sz="200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ru-RU" altLang="en-US" sz="2000">
                <a:solidFill>
                  <a:schemeClr val="accent6">
                    <a:lumMod val="75000"/>
                  </a:schemeClr>
                </a:solidFill>
              </a:rPr>
              <a:t>игнорирует обычные звуки, но может отреагировать на громкие звуки;</a:t>
            </a:r>
            <a:endParaRPr lang="ru-RU" altLang="en-US" sz="200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ru-RU" altLang="en-US" sz="2000">
                <a:solidFill>
                  <a:schemeClr val="accent6">
                    <a:lumMod val="75000"/>
                  </a:schemeClr>
                </a:solidFill>
              </a:rPr>
              <a:t>может не замечать непрятные запахи;</a:t>
            </a:r>
            <a:endParaRPr lang="ru-RU" altLang="en-US" sz="200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ru-RU" altLang="en-US" sz="2000">
                <a:solidFill>
                  <a:schemeClr val="accent6">
                    <a:lumMod val="75000"/>
                  </a:schemeClr>
                </a:solidFill>
              </a:rPr>
              <a:t>может есть острую пищу без всякой реакции.</a:t>
            </a:r>
            <a:endParaRPr lang="ru-RU" altLang="en-US" sz="2000">
              <a:solidFill>
                <a:schemeClr val="accent6">
                  <a:lumMod val="75000"/>
                </a:schemeClr>
              </a:solidFill>
            </a:endParaRPr>
          </a:p>
          <a:p>
            <a:endParaRPr lang="ru-RU" altLang="en-US" sz="2000">
              <a:solidFill>
                <a:schemeClr val="accent6">
                  <a:lumMod val="75000"/>
                </a:schemeClr>
              </a:solidFill>
            </a:endParaRPr>
          </a:p>
          <a:p>
            <a:endParaRPr lang="ru-RU" altLang="en-US" sz="2000">
              <a:solidFill>
                <a:schemeClr val="accent6">
                  <a:lumMod val="75000"/>
                </a:schemeClr>
              </a:solidFill>
            </a:endParaRPr>
          </a:p>
          <a:p>
            <a:endParaRPr lang="ru-RU" altLang="en-US" sz="2000">
              <a:solidFill>
                <a:schemeClr val="accent6">
                  <a:lumMod val="75000"/>
                </a:schemeClr>
              </a:solidFill>
            </a:endParaRPr>
          </a:p>
          <a:p>
            <a:endParaRPr lang="ru-RU" altLang="en-US" sz="2000">
              <a:solidFill>
                <a:schemeClr val="accent6">
                  <a:lumMod val="75000"/>
                </a:schemeClr>
              </a:solidFill>
            </a:endParaRPr>
          </a:p>
          <a:p>
            <a:endParaRPr lang="ru-RU" altLang="en-US" sz="2000">
              <a:solidFill>
                <a:schemeClr val="accent6">
                  <a:lumMod val="75000"/>
                </a:schemeClr>
              </a:solidFill>
            </a:endParaRPr>
          </a:p>
          <a:p>
            <a:endParaRPr lang="ru-RU" altLang="en-US" sz="200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4" name="Изображение 3" descr="photo_2026-03-13_11-21-31"/>
          <p:cNvPicPr>
            <a:picLocks noChangeAspect="1"/>
          </p:cNvPicPr>
          <p:nvPr/>
        </p:nvPicPr>
        <p:blipFill>
          <a:blip r:embed="rId1"/>
          <a:srcRect l="13670" t="67944" r="13670" b="3486"/>
          <a:stretch>
            <a:fillRect/>
          </a:stretch>
        </p:blipFill>
        <p:spPr>
          <a:xfrm>
            <a:off x="1043305" y="2552065"/>
            <a:ext cx="3493135" cy="187769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pPr algn="ctr"/>
            <a:r>
              <a:rPr lang="ru-RU" altLang="en-US" sz="2800" b="1">
                <a:solidFill>
                  <a:schemeClr val="accent6">
                    <a:lumMod val="75000"/>
                  </a:schemeClr>
                </a:solidFill>
              </a:rPr>
              <a:t>Постуральные нарушения</a:t>
            </a:r>
            <a:endParaRPr lang="ru-RU" altLang="en-US" sz="2800" b="1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5046980" y="1045845"/>
            <a:ext cx="5186680" cy="5102860"/>
          </a:xfrm>
        </p:spPr>
        <p:txBody>
          <a:bodyPr/>
          <a:p>
            <a:pPr marL="0" indent="0" algn="ctr">
              <a:buNone/>
            </a:pPr>
            <a:r>
              <a:rPr lang="ru-RU" altLang="en-US" sz="2000">
                <a:solidFill>
                  <a:schemeClr val="accent6">
                    <a:lumMod val="75000"/>
                  </a:schemeClr>
                </a:solidFill>
              </a:rPr>
              <a:t>РЕБЕНОК:</a:t>
            </a:r>
            <a:endParaRPr lang="ru-RU" altLang="en-US" sz="200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ru-RU" altLang="en-US" sz="2000">
                <a:solidFill>
                  <a:schemeClr val="accent6">
                    <a:lumMod val="75000"/>
                  </a:schemeClr>
                </a:solidFill>
              </a:rPr>
              <a:t>не осознает грязное лицо, руки, одежду;</a:t>
            </a:r>
            <a:endParaRPr lang="ru-RU" altLang="en-US" sz="200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ru-RU" altLang="en-US" sz="2000">
                <a:solidFill>
                  <a:schemeClr val="accent6">
                    <a:lumMod val="75000"/>
                  </a:schemeClr>
                </a:solidFill>
              </a:rPr>
              <a:t>не стримится играть, обследовать пространство;</a:t>
            </a:r>
            <a:endParaRPr lang="ru-RU" altLang="en-US" sz="200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ru-RU" altLang="en-US" sz="2000">
                <a:solidFill>
                  <a:schemeClr val="accent6">
                    <a:lumMod val="75000"/>
                  </a:schemeClr>
                </a:solidFill>
              </a:rPr>
              <a:t>не реагирует на подения;</a:t>
            </a:r>
            <a:endParaRPr lang="ru-RU" altLang="en-US" sz="200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ru-RU" altLang="en-US" sz="2000">
                <a:solidFill>
                  <a:schemeClr val="accent6">
                    <a:lumMod val="75000"/>
                  </a:schemeClr>
                </a:solidFill>
              </a:rPr>
              <a:t>сам не начинает, но может долго кружиться без головокружения;</a:t>
            </a:r>
            <a:endParaRPr lang="ru-RU" altLang="en-US" sz="200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ru-RU" altLang="en-US" sz="2000">
                <a:solidFill>
                  <a:schemeClr val="accent6">
                    <a:lumMod val="75000"/>
                  </a:schemeClr>
                </a:solidFill>
              </a:rPr>
              <a:t>игнорирует визуальные стимулы, например, препятствия на пути;</a:t>
            </a:r>
            <a:endParaRPr lang="ru-RU" altLang="en-US" sz="200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ru-RU" altLang="en-US" sz="2000">
                <a:solidFill>
                  <a:schemeClr val="accent6">
                    <a:lumMod val="75000"/>
                  </a:schemeClr>
                </a:solidFill>
              </a:rPr>
              <a:t>игнорирует обычные звуки, но может отреагировать на громкие звуки;</a:t>
            </a:r>
            <a:endParaRPr lang="ru-RU" altLang="en-US" sz="200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ru-RU" altLang="en-US" sz="2000">
                <a:solidFill>
                  <a:schemeClr val="accent6">
                    <a:lumMod val="75000"/>
                  </a:schemeClr>
                </a:solidFill>
              </a:rPr>
              <a:t>может не замечать непрятные запахи;</a:t>
            </a:r>
            <a:endParaRPr lang="ru-RU" altLang="en-US" sz="200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ru-RU" altLang="en-US" sz="2000">
                <a:solidFill>
                  <a:schemeClr val="accent6">
                    <a:lumMod val="75000"/>
                  </a:schemeClr>
                </a:solidFill>
              </a:rPr>
              <a:t>может есть острую пищу без всякой реакции.</a:t>
            </a:r>
            <a:endParaRPr lang="ru-RU" altLang="en-US" sz="2000">
              <a:solidFill>
                <a:schemeClr val="accent6">
                  <a:lumMod val="75000"/>
                </a:schemeClr>
              </a:solidFill>
            </a:endParaRPr>
          </a:p>
          <a:p>
            <a:endParaRPr lang="ru-RU" altLang="en-US" sz="2000">
              <a:solidFill>
                <a:schemeClr val="accent6">
                  <a:lumMod val="75000"/>
                </a:schemeClr>
              </a:solidFill>
            </a:endParaRPr>
          </a:p>
          <a:p>
            <a:endParaRPr lang="ru-RU" altLang="en-US" sz="2000">
              <a:solidFill>
                <a:schemeClr val="accent6">
                  <a:lumMod val="75000"/>
                </a:schemeClr>
              </a:solidFill>
            </a:endParaRPr>
          </a:p>
          <a:p>
            <a:endParaRPr lang="ru-RU" altLang="en-US" sz="2000">
              <a:solidFill>
                <a:schemeClr val="accent6">
                  <a:lumMod val="75000"/>
                </a:schemeClr>
              </a:solidFill>
            </a:endParaRPr>
          </a:p>
          <a:p>
            <a:endParaRPr lang="ru-RU" altLang="en-US" sz="2000">
              <a:solidFill>
                <a:schemeClr val="accent6">
                  <a:lumMod val="75000"/>
                </a:schemeClr>
              </a:solidFill>
            </a:endParaRPr>
          </a:p>
          <a:p>
            <a:endParaRPr lang="ru-RU" altLang="en-US" sz="2000">
              <a:solidFill>
                <a:schemeClr val="accent6">
                  <a:lumMod val="75000"/>
                </a:schemeClr>
              </a:solidFill>
            </a:endParaRPr>
          </a:p>
          <a:p>
            <a:endParaRPr lang="ru-RU" altLang="en-US" sz="200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4" name="Изображение 3" descr="photo_2026-03-13_11-21-31"/>
          <p:cNvPicPr>
            <a:picLocks noChangeAspect="1"/>
          </p:cNvPicPr>
          <p:nvPr/>
        </p:nvPicPr>
        <p:blipFill>
          <a:blip r:embed="rId1"/>
          <a:srcRect l="14041" t="17685" r="14473" b="54296"/>
          <a:stretch>
            <a:fillRect/>
          </a:stretch>
        </p:blipFill>
        <p:spPr>
          <a:xfrm>
            <a:off x="532765" y="2429510"/>
            <a:ext cx="4212590" cy="233553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835" y="499110"/>
            <a:ext cx="11295380" cy="1391285"/>
          </a:xfrm>
        </p:spPr>
        <p:txBody>
          <a:bodyPr/>
          <a:p>
            <a:pPr algn="ctr"/>
            <a:r>
              <a:rPr lang="ru-RU" altLang="en-US" b="1">
                <a:solidFill>
                  <a:schemeClr val="accent6">
                    <a:lumMod val="75000"/>
                  </a:schemeClr>
                </a:solidFill>
              </a:rPr>
              <a:t>Примеры сенсорных интеграций</a:t>
            </a:r>
            <a:br>
              <a:rPr lang="ru-RU" altLang="en-US" b="1">
                <a:solidFill>
                  <a:schemeClr val="accent6">
                    <a:lumMod val="75000"/>
                  </a:schemeClr>
                </a:solidFill>
              </a:rPr>
            </a:br>
            <a:endParaRPr lang="ru-RU" altLang="en-US" b="1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Заголовок 1"/>
          <p:cNvSpPr>
            <a:spLocks noGrp="1"/>
          </p:cNvSpPr>
          <p:nvPr/>
        </p:nvSpPr>
        <p:spPr>
          <a:xfrm>
            <a:off x="458470" y="1700530"/>
            <a:ext cx="10899775" cy="485775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SimSun" pitchFamily="2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SimSun" pitchFamily="2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SimSun" pitchFamily="2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SimSun" pitchFamily="2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SimSun" pitchFamily="2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SimSun" pitchFamily="2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SimSun" pitchFamily="2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SimSun" pitchFamily="2" charset="-122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altLang="en-US" sz="2400">
                <a:solidFill>
                  <a:schemeClr val="accent6">
                    <a:lumMod val="75000"/>
                  </a:schemeClr>
                </a:solidFill>
              </a:rPr>
              <a:t>Раскачивание в гамаке (ориентация в пространстве);</a:t>
            </a:r>
            <a:endParaRPr lang="ru-RU" altLang="en-US" sz="2400">
              <a:solidFill>
                <a:schemeClr val="accent6">
                  <a:lumMod val="7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altLang="en-US" sz="2400">
                <a:solidFill>
                  <a:schemeClr val="accent6">
                    <a:lumMod val="75000"/>
                  </a:schemeClr>
                </a:solidFill>
              </a:rPr>
              <a:t>Танец под музыку (слуховая система);</a:t>
            </a:r>
            <a:endParaRPr lang="ru-RU" altLang="en-US" sz="2400">
              <a:solidFill>
                <a:schemeClr val="accent6">
                  <a:lumMod val="7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altLang="en-US" sz="2400">
                <a:solidFill>
                  <a:schemeClr val="accent6">
                    <a:lumMod val="75000"/>
                  </a:schemeClr>
                </a:solidFill>
              </a:rPr>
              <a:t>Игра с песком (тактильная система);</a:t>
            </a:r>
            <a:endParaRPr lang="ru-RU" altLang="en-US" sz="2400">
              <a:solidFill>
                <a:schemeClr val="accent6">
                  <a:lumMod val="7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altLang="en-US" sz="2400">
                <a:solidFill>
                  <a:schemeClr val="accent6">
                    <a:lumMod val="75000"/>
                  </a:schemeClr>
                </a:solidFill>
              </a:rPr>
              <a:t>Ползание в туннелях (прикосновения и ориентация в пространстве);</a:t>
            </a:r>
            <a:endParaRPr lang="ru-RU" altLang="en-US" sz="2400">
              <a:solidFill>
                <a:schemeClr val="accent6">
                  <a:lumMod val="7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altLang="en-US" sz="2400">
                <a:solidFill>
                  <a:schemeClr val="accent6">
                    <a:lumMod val="75000"/>
                  </a:schemeClr>
                </a:solidFill>
              </a:rPr>
              <a:t>Прикосновения к раскачивающимся шарикам (зрительно-тактильная координация);</a:t>
            </a:r>
            <a:endParaRPr lang="ru-RU" altLang="en-US" sz="2400">
              <a:solidFill>
                <a:schemeClr val="accent6">
                  <a:lumMod val="7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altLang="en-US" sz="2400">
                <a:solidFill>
                  <a:schemeClr val="accent6">
                    <a:lumMod val="75000"/>
                  </a:schemeClr>
                </a:solidFill>
              </a:rPr>
              <a:t>Вращение на стуле (баланс и зрение);</a:t>
            </a:r>
            <a:endParaRPr lang="ru-RU" altLang="en-US" sz="2400">
              <a:solidFill>
                <a:schemeClr val="accent6">
                  <a:lumMod val="7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altLang="en-US" sz="2400">
                <a:solidFill>
                  <a:schemeClr val="accent6">
                    <a:lumMod val="75000"/>
                  </a:schemeClr>
                </a:solidFill>
              </a:rPr>
              <a:t>Балансирование на перекладине (баланс);</a:t>
            </a:r>
            <a:endParaRPr lang="ru-RU" altLang="en-US" sz="2400">
              <a:solidFill>
                <a:schemeClr val="accent6">
                  <a:lumMod val="7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altLang="en-US" sz="2400">
                <a:solidFill>
                  <a:schemeClr val="accent6">
                    <a:lumMod val="75000"/>
                  </a:schemeClr>
                </a:solidFill>
              </a:rPr>
              <a:t>Игра с кубиками (прикосновения, зрение);</a:t>
            </a:r>
            <a:endParaRPr lang="ru-RU" altLang="en-US" sz="2400">
              <a:solidFill>
                <a:schemeClr val="accent6">
                  <a:lumMod val="7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altLang="en-US" sz="2400">
                <a:solidFill>
                  <a:schemeClr val="accent6">
                    <a:lumMod val="75000"/>
                  </a:schemeClr>
                </a:solidFill>
              </a:rPr>
              <a:t>Качание на качели (вестибулярныя и проприоцептивная система);</a:t>
            </a:r>
            <a:endParaRPr lang="ru-RU" altLang="en-US" sz="2400">
              <a:solidFill>
                <a:schemeClr val="accent6">
                  <a:lumMod val="7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altLang="en-US" sz="2400">
                <a:solidFill>
                  <a:schemeClr val="accent6">
                    <a:lumMod val="75000"/>
                  </a:schemeClr>
                </a:solidFill>
              </a:rPr>
              <a:t>Знакомство с новым продуктом (вкусовая и обонятельная стимуляция).</a:t>
            </a:r>
            <a:endParaRPr lang="ru-RU" altLang="en-US" sz="2400">
              <a:solidFill>
                <a:schemeClr val="accent6">
                  <a:lumMod val="75000"/>
                </a:schemeClr>
              </a:solidFill>
            </a:endParaRPr>
          </a:p>
          <a:p>
            <a:pPr indent="0">
              <a:buFont typeface="Arial" panose="020B0604020202020204" pitchFamily="34" charset="0"/>
              <a:buNone/>
            </a:pPr>
            <a:endParaRPr lang="ru-RU" altLang="en-US" sz="2400">
              <a:solidFill>
                <a:schemeClr val="accent6">
                  <a:lumMod val="75000"/>
                </a:schemeClr>
              </a:solidFill>
            </a:endParaRPr>
          </a:p>
          <a:p>
            <a:endParaRPr lang="ru-RU" altLang="en-US" sz="240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pPr algn="ctr"/>
            <a:r>
              <a:rPr lang="ru-RU" altLang="en-US" b="1">
                <a:solidFill>
                  <a:schemeClr val="accent6">
                    <a:lumMod val="75000"/>
                  </a:schemeClr>
                </a:solidFill>
              </a:rPr>
              <a:t>Рекомендуемая литература</a:t>
            </a:r>
            <a:endParaRPr lang="ru-RU" altLang="en-US" b="1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6" name="Изображение 5" descr="196806_2"/>
          <p:cNvPicPr>
            <a:picLocks noChangeAspect="1"/>
          </p:cNvPicPr>
          <p:nvPr/>
        </p:nvPicPr>
        <p:blipFill>
          <a:blip r:embed="rId1">
            <a:clrChange>
              <a:clrFrom>
                <a:srgbClr val="FEFEFE">
                  <a:alpha val="100000"/>
                </a:srgbClr>
              </a:clrFrom>
              <a:clrTo>
                <a:srgbClr val="FEFEFE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4295" y="1475740"/>
            <a:ext cx="2207260" cy="2942590"/>
          </a:xfrm>
          <a:prstGeom prst="rect">
            <a:avLst/>
          </a:prstGeom>
        </p:spPr>
      </p:pic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2">
            <a:clrChange>
              <a:clrFrom>
                <a:srgbClr val="F5F3F4">
                  <a:alpha val="100000"/>
                </a:srgbClr>
              </a:clrFrom>
              <a:clrTo>
                <a:srgbClr val="F5F3F4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30145" y="4206875"/>
            <a:ext cx="2540635" cy="2540635"/>
          </a:xfrm>
          <a:prstGeom prst="rect">
            <a:avLst/>
          </a:prstGeom>
        </p:spPr>
      </p:pic>
      <p:pic>
        <p:nvPicPr>
          <p:cNvPr id="7" name="Изображение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2275" y="1475740"/>
            <a:ext cx="1776095" cy="2522220"/>
          </a:xfrm>
          <a:prstGeom prst="rect">
            <a:avLst/>
          </a:prstGeom>
        </p:spPr>
      </p:pic>
      <p:pic>
        <p:nvPicPr>
          <p:cNvPr id="8" name="Изображение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36000" y="1504315"/>
            <a:ext cx="1816735" cy="2419350"/>
          </a:xfrm>
          <a:prstGeom prst="rect">
            <a:avLst/>
          </a:prstGeom>
        </p:spPr>
      </p:pic>
      <p:pic>
        <p:nvPicPr>
          <p:cNvPr id="9" name="Изображение 8"/>
          <p:cNvPicPr>
            <a:picLocks noChangeAspect="1"/>
          </p:cNvPicPr>
          <p:nvPr/>
        </p:nvPicPr>
        <p:blipFill>
          <a:blip r:embed="rId5"/>
          <a:srcRect l="-529" t="23765" r="272" b="23164"/>
          <a:stretch>
            <a:fillRect/>
          </a:stretch>
        </p:blipFill>
        <p:spPr>
          <a:xfrm>
            <a:off x="6699250" y="4495800"/>
            <a:ext cx="2780665" cy="196278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00480" y="646430"/>
            <a:ext cx="9697085" cy="1615440"/>
          </a:xfrm>
        </p:spPr>
        <p:txBody>
          <a:bodyPr/>
          <a:p>
            <a:pPr algn="ctr"/>
            <a:r>
              <a:rPr lang="ru-RU" altLang="en-US" b="1">
                <a:solidFill>
                  <a:schemeClr val="accent6">
                    <a:lumMod val="75000"/>
                  </a:schemeClr>
                </a:solidFill>
              </a:rPr>
              <a:t>Спасибо за внимание!</a:t>
            </a:r>
            <a:endParaRPr lang="ru-RU" altLang="en-US" b="1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8" name="Изображение 7" descr="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42455" y="3225800"/>
            <a:ext cx="2581910" cy="3443605"/>
          </a:xfrm>
          <a:prstGeom prst="rect">
            <a:avLst/>
          </a:prstGeom>
        </p:spPr>
      </p:pic>
      <p:pic>
        <p:nvPicPr>
          <p:cNvPr id="9" name="Изображение 8" descr="2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7755" y="2261870"/>
            <a:ext cx="2560955" cy="3415030"/>
          </a:xfrm>
          <a:prstGeom prst="rect">
            <a:avLst/>
          </a:prstGeom>
        </p:spPr>
      </p:pic>
      <p:pic>
        <p:nvPicPr>
          <p:cNvPr id="11" name="Изображение 10" descr="photo_2026-01-14_11-29-0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460" y="457200"/>
            <a:ext cx="2612390" cy="344360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Blue Waves">
  <a:themeElements>
    <a:clrScheme name="Blue Waves 13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66CC"/>
      </a:accent1>
      <a:accent2>
        <a:srgbClr val="3399FF"/>
      </a:accent2>
      <a:accent3>
        <a:srgbClr val="FFFFFF"/>
      </a:accent3>
      <a:accent4>
        <a:srgbClr val="000000"/>
      </a:accent4>
      <a:accent5>
        <a:srgbClr val="AAB8E2"/>
      </a:accent5>
      <a:accent6>
        <a:srgbClr val="2D8AE7"/>
      </a:accent6>
      <a:hlink>
        <a:srgbClr val="CC3300"/>
      </a:hlink>
      <a:folHlink>
        <a:srgbClr val="996600"/>
      </a:folHlink>
    </a:clrScheme>
    <a:fontScheme name="Blue Waves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itchFamily="2" charset="-122"/>
          </a:defRPr>
        </a:defPPr>
      </a:lstStyle>
    </a:lnDef>
  </a:objectDefaults>
  <a:extraClrSchemeLst>
    <a:extraClrScheme>
      <a:clrScheme name="Blue Wav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3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66CC"/>
        </a:accent1>
        <a:accent2>
          <a:srgbClr val="3399FF"/>
        </a:accent2>
        <a:accent3>
          <a:srgbClr val="FFFFFF"/>
        </a:accent3>
        <a:accent4>
          <a:srgbClr val="000000"/>
        </a:accent4>
        <a:accent5>
          <a:srgbClr val="AAB8E2"/>
        </a:accent5>
        <a:accent6>
          <a:srgbClr val="2D8AE7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5103</Words>
  <Application>WPS Presentation</Application>
  <PresentationFormat>宽屏</PresentationFormat>
  <Paragraphs>162</Paragraphs>
  <Slides>17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5" baseType="lpstr">
      <vt:lpstr>Arial</vt:lpstr>
      <vt:lpstr>SimSun</vt:lpstr>
      <vt:lpstr>Wingdings</vt:lpstr>
      <vt:lpstr>Microsoft YaHei</vt:lpstr>
      <vt:lpstr>Arial Unicode MS</vt:lpstr>
      <vt:lpstr>Calibri</vt:lpstr>
      <vt:lpstr>Trebuchet MS</vt:lpstr>
      <vt:lpstr>Blue Waves</vt:lpstr>
      <vt:lpstr>Сенсорная интеграция:  как метод реабилитации детей раннего возраста </vt:lpstr>
      <vt:lpstr>PowerPoint 演示文稿</vt:lpstr>
      <vt:lpstr>Сенсорная интеграция - это фундамент, без которого невозможно нормальное функционирование высших психических функций, в частности адекватное поведение, чтение               и письмо.  Если хоть один кирпичик вынуть        из нижней части этой пирамиды (сенсорных систем), ни о каком  полноценном развитии не может быть и речи.  90% детей с особенностями в развитии и около 13% детей без диагнозов имеют разнообразные нарушения чувствительности.</vt:lpstr>
      <vt:lpstr> 	Тактильная — через кожу (прикосновения, давление, температура). 	Вестибулярная — через внутреннее ухо (равновесие, движение, положение тела в пространстве). 	Проприоцептивная — через мышцы и суставы (положение тела и усилие при движении). 	Аудиальная — через слуховую систему (звуки, интонации, ритмы). 	Визуальная — через зрение (свет, форма, расстояние, движение). 	Обонятельная — через восприятие запахов (распознавание запахов и их связь с эмоциональной реакцией). 	Вкусовая — через рецепторы языка (вкус, текстура, температура пищи).</vt:lpstr>
      <vt:lpstr>Правильная сенсорная интеграция необходима для:  - развития двигательных навыков (ходьба, письмо, манипулирование предметами)  - развития когнитивных функций (внимание, память, решение проблем)  - развития социальных навыков (взаимодействие с другими людьми)  - регуляции эмоционального состояния  - адаптации к окружающей среде</vt:lpstr>
      <vt:lpstr>Сенсорные связи с примитивными рефлексами</vt:lpstr>
      <vt:lpstr>Классификация нарушений процессов сенсорной интеграции</vt:lpstr>
      <vt:lpstr>Проявление нарушений сенсорной интеграции</vt:lpstr>
      <vt:lpstr>Сенсорная повышенная чувствительность</vt:lpstr>
      <vt:lpstr>Поиск сенсорных ощущений</vt:lpstr>
      <vt:lpstr>Сенсорно-дискриминационные нарушения</vt:lpstr>
      <vt:lpstr>Сенсорная пониженная чувствительность</vt:lpstr>
      <vt:lpstr>Диспраксия</vt:lpstr>
      <vt:lpstr>Постуральные нарушения</vt:lpstr>
      <vt:lpstr>Примеры сенсорных интеграций </vt:lpstr>
      <vt:lpstr>Рекомендуемая литература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wps</dc:creator>
  <cp:lastModifiedBy>tecno-3</cp:lastModifiedBy>
  <cp:revision>30</cp:revision>
  <dcterms:created xsi:type="dcterms:W3CDTF">2026-09-18T10:58:37Z</dcterms:created>
  <dcterms:modified xsi:type="dcterms:W3CDTF">2026-09-18T10:58:37Z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/>
  </property>
  <property fmtid="{D5CDD505-2E9C-101B-9397-08002B2CF9AE}" pid="3" name="KSOProductBuildVer">
    <vt:lpwstr>1049-11.1.0.11723</vt:lpwstr>
  </property>
</Properties>
</file>